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538" r:id="rId2"/>
    <p:sldId id="534" r:id="rId3"/>
    <p:sldId id="539" r:id="rId4"/>
    <p:sldId id="521" r:id="rId5"/>
    <p:sldId id="531" r:id="rId6"/>
    <p:sldId id="532" r:id="rId7"/>
    <p:sldId id="392" r:id="rId8"/>
    <p:sldId id="393" r:id="rId9"/>
    <p:sldId id="541" r:id="rId10"/>
    <p:sldId id="540" r:id="rId11"/>
    <p:sldId id="542" r:id="rId12"/>
    <p:sldId id="507" r:id="rId13"/>
    <p:sldId id="508" r:id="rId14"/>
    <p:sldId id="509" r:id="rId15"/>
    <p:sldId id="524" r:id="rId16"/>
    <p:sldId id="510" r:id="rId17"/>
    <p:sldId id="525" r:id="rId18"/>
    <p:sldId id="527" r:id="rId19"/>
    <p:sldId id="511" r:id="rId20"/>
    <p:sldId id="407" r:id="rId21"/>
    <p:sldId id="341" r:id="rId22"/>
    <p:sldId id="360" r:id="rId23"/>
    <p:sldId id="536" r:id="rId24"/>
    <p:sldId id="543" r:id="rId25"/>
    <p:sldId id="423" r:id="rId26"/>
    <p:sldId id="519" r:id="rId27"/>
    <p:sldId id="450" r:id="rId28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7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93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D743-483D-48EB-B231-F4364C2107FB}" type="doc">
      <dgm:prSet loTypeId="urn:microsoft.com/office/officeart/2005/8/layout/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7B1EB19-05BC-4CE8-9F88-780C2A7AD16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Уведомление спортсмена</a:t>
          </a:r>
        </a:p>
      </dgm:t>
    </dgm:pt>
    <dgm:pt modelId="{38777F51-E228-4E5F-9016-64C5EF28B981}" type="parTrans" cxnId="{F910504B-FEF9-432B-91E4-C44AD9CB3F19}">
      <dgm:prSet/>
      <dgm:spPr/>
      <dgm:t>
        <a:bodyPr/>
        <a:lstStyle/>
        <a:p>
          <a:endParaRPr lang="ru-RU"/>
        </a:p>
      </dgm:t>
    </dgm:pt>
    <dgm:pt modelId="{B13080BE-BE3B-4B05-B21B-F35EF857221D}" type="sibTrans" cxnId="{F910504B-FEF9-432B-91E4-C44AD9CB3F19}">
      <dgm:prSet/>
      <dgm:spPr/>
      <dgm:t>
        <a:bodyPr/>
        <a:lstStyle/>
        <a:p>
          <a:endParaRPr lang="ru-RU"/>
        </a:p>
      </dgm:t>
    </dgm:pt>
    <dgm:pt modelId="{112D2552-51E7-47B5-8971-3AA5ADD7CC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Constantia" pitchFamily="18" charset="0"/>
            </a:rPr>
            <a:t>проверка документа</a:t>
          </a:r>
        </a:p>
      </dgm:t>
    </dgm:pt>
    <dgm:pt modelId="{96D0084D-0304-4A3B-96CD-5EDF67A875F3}" type="parTrans" cxnId="{0DA632AF-3D0E-4078-A08C-0665028F65B9}">
      <dgm:prSet/>
      <dgm:spPr/>
      <dgm:t>
        <a:bodyPr/>
        <a:lstStyle/>
        <a:p>
          <a:endParaRPr lang="ru-RU"/>
        </a:p>
      </dgm:t>
    </dgm:pt>
    <dgm:pt modelId="{A73E5E6E-91E3-4C03-AC7D-38B6BAD07579}" type="sibTrans" cxnId="{0DA632AF-3D0E-4078-A08C-0665028F65B9}">
      <dgm:prSet/>
      <dgm:spPr/>
      <dgm:t>
        <a:bodyPr/>
        <a:lstStyle/>
        <a:p>
          <a:endParaRPr lang="ru-RU"/>
        </a:p>
      </dgm:t>
    </dgm:pt>
    <dgm:pt modelId="{60746EDF-0C1E-4015-8D03-A2B8856F7C5B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Пункт допинг контроля</a:t>
          </a:r>
        </a:p>
      </dgm:t>
    </dgm:pt>
    <dgm:pt modelId="{52963781-869F-44B4-A77E-E58393C39430}" type="parTrans" cxnId="{F604F11F-78C8-4392-8D96-3CB3AECC024A}">
      <dgm:prSet/>
      <dgm:spPr/>
      <dgm:t>
        <a:bodyPr/>
        <a:lstStyle/>
        <a:p>
          <a:endParaRPr lang="ru-RU"/>
        </a:p>
      </dgm:t>
    </dgm:pt>
    <dgm:pt modelId="{6FA02EF6-6661-4DF7-9776-FEC4043FFB39}" type="sibTrans" cxnId="{F604F11F-78C8-4392-8D96-3CB3AECC024A}">
      <dgm:prSet/>
      <dgm:spPr/>
      <dgm:t>
        <a:bodyPr/>
        <a:lstStyle/>
        <a:p>
          <a:endParaRPr lang="ru-RU"/>
        </a:p>
      </dgm:t>
    </dgm:pt>
    <dgm:pt modelId="{6EBBCC47-2084-4667-9ABE-A225A67B7937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правила поведения</a:t>
          </a:r>
        </a:p>
      </dgm:t>
    </dgm:pt>
    <dgm:pt modelId="{984C1738-0C36-4684-9A5B-E67803167840}" type="parTrans" cxnId="{04A6EA7F-E334-45A4-AB0B-29105A6D08C8}">
      <dgm:prSet/>
      <dgm:spPr/>
      <dgm:t>
        <a:bodyPr/>
        <a:lstStyle/>
        <a:p>
          <a:endParaRPr lang="ru-RU"/>
        </a:p>
      </dgm:t>
    </dgm:pt>
    <dgm:pt modelId="{3D9B13B1-F63A-46DD-9A53-2D6DF69CCAC8}" type="sibTrans" cxnId="{04A6EA7F-E334-45A4-AB0B-29105A6D08C8}">
      <dgm:prSet/>
      <dgm:spPr/>
      <dgm:t>
        <a:bodyPr/>
        <a:lstStyle/>
        <a:p>
          <a:endParaRPr lang="ru-RU"/>
        </a:p>
      </dgm:t>
    </dgm:pt>
    <dgm:pt modelId="{E893A14B-B5C3-44DC-B753-B6C08C5AF6FD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Процедура отбора пробы</a:t>
          </a:r>
        </a:p>
      </dgm:t>
    </dgm:pt>
    <dgm:pt modelId="{582A06FA-25D5-44DD-A740-4ADB9E72B05C}" type="parTrans" cxnId="{0F4AAA56-1BB9-411B-AC7A-EA13D4209AF8}">
      <dgm:prSet/>
      <dgm:spPr/>
      <dgm:t>
        <a:bodyPr/>
        <a:lstStyle/>
        <a:p>
          <a:endParaRPr lang="ru-RU"/>
        </a:p>
      </dgm:t>
    </dgm:pt>
    <dgm:pt modelId="{775D5551-0215-4E18-8FC5-6B206C847262}" type="sibTrans" cxnId="{0F4AAA56-1BB9-411B-AC7A-EA13D4209AF8}">
      <dgm:prSet/>
      <dgm:spPr/>
      <dgm:t>
        <a:bodyPr/>
        <a:lstStyle/>
        <a:p>
          <a:endParaRPr lang="ru-RU"/>
        </a:p>
      </dgm:t>
    </dgm:pt>
    <dgm:pt modelId="{A10BD999-7947-4BEF-8E08-86407D156B6F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пробы: стандартная, промежуточная, дополнительная</a:t>
          </a:r>
        </a:p>
      </dgm:t>
    </dgm:pt>
    <dgm:pt modelId="{46F8A187-1750-45B3-BDFA-DC06641AB56F}" type="parTrans" cxnId="{AACF7F16-8375-4C90-87F6-01678708F4C1}">
      <dgm:prSet/>
      <dgm:spPr/>
      <dgm:t>
        <a:bodyPr/>
        <a:lstStyle/>
        <a:p>
          <a:endParaRPr lang="ru-RU"/>
        </a:p>
      </dgm:t>
    </dgm:pt>
    <dgm:pt modelId="{AF2198CF-6164-4D1B-B186-1B65E9D4EF85}" type="sibTrans" cxnId="{AACF7F16-8375-4C90-87F6-01678708F4C1}">
      <dgm:prSet/>
      <dgm:spPr/>
      <dgm:t>
        <a:bodyPr/>
        <a:lstStyle/>
        <a:p>
          <a:endParaRPr lang="ru-RU"/>
        </a:p>
      </dgm:t>
    </dgm:pt>
    <dgm:pt modelId="{688DB059-8322-45D3-B347-7BA6F31C5779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отсрочка</a:t>
          </a:r>
        </a:p>
      </dgm:t>
    </dgm:pt>
    <dgm:pt modelId="{EE329774-04DA-4BAA-97C8-7F9C66C46EF3}" type="parTrans" cxnId="{EFB51048-5685-4D1B-941F-24FCD526D570}">
      <dgm:prSet/>
      <dgm:spPr/>
      <dgm:t>
        <a:bodyPr/>
        <a:lstStyle/>
        <a:p>
          <a:endParaRPr lang="ru-RU"/>
        </a:p>
      </dgm:t>
    </dgm:pt>
    <dgm:pt modelId="{4DDEE3D1-923F-485D-A109-D877382109DD}" type="sibTrans" cxnId="{EFB51048-5685-4D1B-941F-24FCD526D570}">
      <dgm:prSet/>
      <dgm:spPr/>
      <dgm:t>
        <a:bodyPr/>
        <a:lstStyle/>
        <a:p>
          <a:endParaRPr lang="ru-RU"/>
        </a:p>
      </dgm:t>
    </dgm:pt>
    <dgm:pt modelId="{B9667DEC-F546-426B-A537-CB0E41433B01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нахождение до окончания процедуры</a:t>
          </a:r>
        </a:p>
      </dgm:t>
    </dgm:pt>
    <dgm:pt modelId="{38B8DD30-C411-4C59-8873-5199B32C7240}" type="parTrans" cxnId="{5DFD0B8A-0126-48B0-943C-7CB987C2F7C1}">
      <dgm:prSet/>
      <dgm:spPr/>
      <dgm:t>
        <a:bodyPr/>
        <a:lstStyle/>
        <a:p>
          <a:endParaRPr lang="ru-RU"/>
        </a:p>
      </dgm:t>
    </dgm:pt>
    <dgm:pt modelId="{924F8083-C2CE-42D4-A816-AA42313C79B1}" type="sibTrans" cxnId="{5DFD0B8A-0126-48B0-943C-7CB987C2F7C1}">
      <dgm:prSet/>
      <dgm:spPr/>
      <dgm:t>
        <a:bodyPr/>
        <a:lstStyle/>
        <a:p>
          <a:endParaRPr lang="ru-RU"/>
        </a:p>
      </dgm:t>
    </dgm:pt>
    <dgm:pt modelId="{6BF6B209-2E05-4EC9-B2DD-2A6E1E3508E2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кровь</a:t>
          </a:r>
        </a:p>
      </dgm:t>
    </dgm:pt>
    <dgm:pt modelId="{076296F8-AB6A-432E-995C-161C8A28C172}" type="parTrans" cxnId="{A13DF1D7-70EC-41ED-8F6C-1EBF7290263A}">
      <dgm:prSet/>
      <dgm:spPr/>
      <dgm:t>
        <a:bodyPr/>
        <a:lstStyle/>
        <a:p>
          <a:endParaRPr lang="ru-RU"/>
        </a:p>
      </dgm:t>
    </dgm:pt>
    <dgm:pt modelId="{DC6056DB-108F-457B-84B9-84C26C7ACB1F}" type="sibTrans" cxnId="{A13DF1D7-70EC-41ED-8F6C-1EBF7290263A}">
      <dgm:prSet/>
      <dgm:spPr/>
      <dgm:t>
        <a:bodyPr/>
        <a:lstStyle/>
        <a:p>
          <a:endParaRPr lang="ru-RU"/>
        </a:p>
      </dgm:t>
    </dgm:pt>
    <dgm:pt modelId="{71439279-2F81-4850-90A3-20B2B73ADD7A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модификации</a:t>
          </a:r>
        </a:p>
      </dgm:t>
    </dgm:pt>
    <dgm:pt modelId="{ED1D5749-5CE5-4CE0-98AC-9EA7EDD30215}" type="parTrans" cxnId="{2302B5C0-1C09-4966-9246-A834A7DAEE1A}">
      <dgm:prSet/>
      <dgm:spPr/>
      <dgm:t>
        <a:bodyPr/>
        <a:lstStyle/>
        <a:p>
          <a:endParaRPr lang="ru-RU"/>
        </a:p>
      </dgm:t>
    </dgm:pt>
    <dgm:pt modelId="{00EBF948-F2B1-43C9-82F7-23369DA5026F}" type="sibTrans" cxnId="{2302B5C0-1C09-4966-9246-A834A7DAEE1A}">
      <dgm:prSet/>
      <dgm:spPr/>
      <dgm:t>
        <a:bodyPr/>
        <a:lstStyle/>
        <a:p>
          <a:endParaRPr lang="ru-RU"/>
        </a:p>
      </dgm:t>
    </dgm:pt>
    <dgm:pt modelId="{01411F42-AEA6-49A3-AD23-463DB06A7A43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latin typeface="Constantia" pitchFamily="18" charset="0"/>
          </a:endParaRPr>
        </a:p>
      </dgm:t>
    </dgm:pt>
    <dgm:pt modelId="{8F4B9CCA-9350-4EA3-93B4-F279D2DBC15A}" type="parTrans" cxnId="{B03383A4-FBD6-4FC9-B18A-E01A6992E7E0}">
      <dgm:prSet/>
      <dgm:spPr/>
      <dgm:t>
        <a:bodyPr/>
        <a:lstStyle/>
        <a:p>
          <a:endParaRPr lang="ru-RU"/>
        </a:p>
      </dgm:t>
    </dgm:pt>
    <dgm:pt modelId="{28FE5476-D141-46A3-938B-547C563A15AF}" type="sibTrans" cxnId="{B03383A4-FBD6-4FC9-B18A-E01A6992E7E0}">
      <dgm:prSet/>
      <dgm:spPr/>
      <dgm:t>
        <a:bodyPr/>
        <a:lstStyle/>
        <a:p>
          <a:endParaRPr lang="ru-RU"/>
        </a:p>
      </dgm:t>
    </dgm:pt>
    <dgm:pt modelId="{01CB4870-0E57-49B3-90C0-862D03755625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права и обязанности, ответ на вопросы спортсмена</a:t>
          </a:r>
        </a:p>
      </dgm:t>
    </dgm:pt>
    <dgm:pt modelId="{C8371921-66FA-4B84-B2C0-A14A3E7D8716}" type="parTrans" cxnId="{73909793-CA6E-451C-BA06-20B917E04CB7}">
      <dgm:prSet/>
      <dgm:spPr/>
      <dgm:t>
        <a:bodyPr/>
        <a:lstStyle/>
        <a:p>
          <a:endParaRPr lang="ru-RU"/>
        </a:p>
      </dgm:t>
    </dgm:pt>
    <dgm:pt modelId="{6116DE7E-907C-4932-B0EE-5EE0510F8177}" type="sibTrans" cxnId="{73909793-CA6E-451C-BA06-20B917E04CB7}">
      <dgm:prSet/>
      <dgm:spPr/>
      <dgm:t>
        <a:bodyPr/>
        <a:lstStyle/>
        <a:p>
          <a:endParaRPr lang="ru-RU"/>
        </a:p>
      </dgm:t>
    </dgm:pt>
    <dgm:pt modelId="{5DF82443-B8D6-40FE-982E-6592C95E937D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подпись в уведомлении</a:t>
          </a:r>
        </a:p>
      </dgm:t>
    </dgm:pt>
    <dgm:pt modelId="{BCF2EB18-BC6A-4452-AAE9-44291ACC3DD1}" type="parTrans" cxnId="{ABC0A20C-65DC-4EF5-A67D-13450EAC9124}">
      <dgm:prSet/>
      <dgm:spPr/>
      <dgm:t>
        <a:bodyPr/>
        <a:lstStyle/>
        <a:p>
          <a:endParaRPr lang="ru-RU"/>
        </a:p>
      </dgm:t>
    </dgm:pt>
    <dgm:pt modelId="{75640107-8D0E-477B-A83F-3C0F66739FAB}" type="sibTrans" cxnId="{ABC0A20C-65DC-4EF5-A67D-13450EAC9124}">
      <dgm:prSet/>
      <dgm:spPr/>
      <dgm:t>
        <a:bodyPr/>
        <a:lstStyle/>
        <a:p>
          <a:endParaRPr lang="ru-RU"/>
        </a:p>
      </dgm:t>
    </dgm:pt>
    <dgm:pt modelId="{3E751E65-9ED5-4B5C-A9AF-99447EDE499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как минимум 90 мл мочи – время не ограничено</a:t>
          </a:r>
        </a:p>
      </dgm:t>
    </dgm:pt>
    <dgm:pt modelId="{55CFFCD0-189A-40C6-A147-A21362545C93}" type="parTrans" cxnId="{D5629FC2-035C-48D3-8EEC-31FEF0930B64}">
      <dgm:prSet/>
      <dgm:spPr/>
      <dgm:t>
        <a:bodyPr/>
        <a:lstStyle/>
        <a:p>
          <a:endParaRPr lang="ru-RU"/>
        </a:p>
      </dgm:t>
    </dgm:pt>
    <dgm:pt modelId="{89A91602-A30E-46EE-9593-2418EEF5D380}" type="sibTrans" cxnId="{D5629FC2-035C-48D3-8EEC-31FEF0930B64}">
      <dgm:prSet/>
      <dgm:spPr/>
      <dgm:t>
        <a:bodyPr/>
        <a:lstStyle/>
        <a:p>
          <a:endParaRPr lang="ru-RU"/>
        </a:p>
      </dgm:t>
    </dgm:pt>
    <dgm:pt modelId="{9A01E656-753C-456F-BA1F-CB59918F916E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сообщить о ранее используемых медикаментах</a:t>
          </a:r>
        </a:p>
      </dgm:t>
    </dgm:pt>
    <dgm:pt modelId="{36FEB9F0-1FEA-4396-AC6C-19D71397ADF9}" type="parTrans" cxnId="{F7EBE875-ED83-4910-AEB0-297941921402}">
      <dgm:prSet/>
      <dgm:spPr/>
      <dgm:t>
        <a:bodyPr/>
        <a:lstStyle/>
        <a:p>
          <a:endParaRPr lang="ru-RU"/>
        </a:p>
      </dgm:t>
    </dgm:pt>
    <dgm:pt modelId="{B4CF1C66-E590-4381-B64F-E8B14D21BC05}" type="sibTrans" cxnId="{F7EBE875-ED83-4910-AEB0-297941921402}">
      <dgm:prSet/>
      <dgm:spPr/>
      <dgm:t>
        <a:bodyPr/>
        <a:lstStyle/>
        <a:p>
          <a:endParaRPr lang="ru-RU"/>
        </a:p>
      </dgm:t>
    </dgm:pt>
    <dgm:pt modelId="{34FD7189-AB9F-41B6-8F00-724A113A44CF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400" dirty="0" err="1">
              <a:latin typeface="Constantia" pitchFamily="18" charset="0"/>
            </a:rPr>
            <a:t>допинг-контроля</a:t>
          </a:r>
          <a:endParaRPr lang="ru-RU" sz="1400" dirty="0">
            <a:latin typeface="Constantia" pitchFamily="18" charset="0"/>
          </a:endParaRPr>
        </a:p>
      </dgm:t>
    </dgm:pt>
    <dgm:pt modelId="{D240AF03-3EF6-4F10-A827-65BA7497BC69}" type="parTrans" cxnId="{091AF4A6-A81C-4C96-A3F3-39B6A8995394}">
      <dgm:prSet/>
      <dgm:spPr/>
      <dgm:t>
        <a:bodyPr/>
        <a:lstStyle/>
        <a:p>
          <a:endParaRPr lang="ru-RU"/>
        </a:p>
      </dgm:t>
    </dgm:pt>
    <dgm:pt modelId="{7B73927F-2808-4CBB-B83B-17BD68ADD92A}" type="sibTrans" cxnId="{091AF4A6-A81C-4C96-A3F3-39B6A8995394}">
      <dgm:prSet/>
      <dgm:spPr/>
      <dgm:t>
        <a:bodyPr/>
        <a:lstStyle/>
        <a:p>
          <a:endParaRPr lang="ru-RU"/>
        </a:p>
      </dgm:t>
    </dgm:pt>
    <dgm:pt modelId="{88884996-F014-443A-8486-7D96C0B792C8}" type="pres">
      <dgm:prSet presAssocID="{CF36D743-483D-48EB-B231-F4364C2107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21806-28F4-4276-8BB3-92958779F993}" type="pres">
      <dgm:prSet presAssocID="{97B1EB19-05BC-4CE8-9F88-780C2A7AD16C}" presName="composite" presStyleCnt="0"/>
      <dgm:spPr/>
    </dgm:pt>
    <dgm:pt modelId="{FDF0CA68-A5C7-447A-88D1-AD882FC7FB9B}" type="pres">
      <dgm:prSet presAssocID="{97B1EB19-05BC-4CE8-9F88-780C2A7AD1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E48D-1693-403D-AC6D-3B5F3C58B471}" type="pres">
      <dgm:prSet presAssocID="{97B1EB19-05BC-4CE8-9F88-780C2A7AD16C}" presName="parSh" presStyleLbl="node1" presStyleIdx="0" presStyleCnt="3"/>
      <dgm:spPr/>
      <dgm:t>
        <a:bodyPr/>
        <a:lstStyle/>
        <a:p>
          <a:endParaRPr lang="ru-RU"/>
        </a:p>
      </dgm:t>
    </dgm:pt>
    <dgm:pt modelId="{4B77DD35-502A-4A55-9F2D-6D89DB15CE3E}" type="pres">
      <dgm:prSet presAssocID="{97B1EB19-05BC-4CE8-9F88-780C2A7AD16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28548-944A-46A7-8CAE-D460CEB802CD}" type="pres">
      <dgm:prSet presAssocID="{B13080BE-BE3B-4B05-B21B-F35EF85722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D8B74A-FF6C-4755-B287-C9B112C98314}" type="pres">
      <dgm:prSet presAssocID="{B13080BE-BE3B-4B05-B21B-F35EF857221D}" presName="connTx" presStyleLbl="sibTrans2D1" presStyleIdx="0" presStyleCnt="2"/>
      <dgm:spPr/>
      <dgm:t>
        <a:bodyPr/>
        <a:lstStyle/>
        <a:p>
          <a:endParaRPr lang="ru-RU"/>
        </a:p>
      </dgm:t>
    </dgm:pt>
    <dgm:pt modelId="{02D5936C-2B4C-4C74-BE29-93EA5CF7B739}" type="pres">
      <dgm:prSet presAssocID="{60746EDF-0C1E-4015-8D03-A2B8856F7C5B}" presName="composite" presStyleCnt="0"/>
      <dgm:spPr/>
    </dgm:pt>
    <dgm:pt modelId="{952154E2-BB85-45A8-85A7-D5AD0B1B30F7}" type="pres">
      <dgm:prSet presAssocID="{60746EDF-0C1E-4015-8D03-A2B8856F7C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CF2B6-4D49-4F3E-B16A-358769AB86EE}" type="pres">
      <dgm:prSet presAssocID="{60746EDF-0C1E-4015-8D03-A2B8856F7C5B}" presName="parSh" presStyleLbl="node1" presStyleIdx="1" presStyleCnt="3"/>
      <dgm:spPr/>
      <dgm:t>
        <a:bodyPr/>
        <a:lstStyle/>
        <a:p>
          <a:endParaRPr lang="ru-RU"/>
        </a:p>
      </dgm:t>
    </dgm:pt>
    <dgm:pt modelId="{5B661666-3F1F-4BB7-B727-6AC84A071DA2}" type="pres">
      <dgm:prSet presAssocID="{60746EDF-0C1E-4015-8D03-A2B8856F7C5B}" presName="desTx" presStyleLbl="fgAcc1" presStyleIdx="1" presStyleCnt="3" custScaleX="133174" custScaleY="9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E42B-D3E5-4EEE-B476-D3026C15E29C}" type="pres">
      <dgm:prSet presAssocID="{6FA02EF6-6661-4DF7-9776-FEC4043FFB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7BE09B5-030B-47F0-98B2-B68FEED51A49}" type="pres">
      <dgm:prSet presAssocID="{6FA02EF6-6661-4DF7-9776-FEC4043FFB39}" presName="connTx" presStyleLbl="sibTrans2D1" presStyleIdx="1" presStyleCnt="2"/>
      <dgm:spPr/>
      <dgm:t>
        <a:bodyPr/>
        <a:lstStyle/>
        <a:p>
          <a:endParaRPr lang="ru-RU"/>
        </a:p>
      </dgm:t>
    </dgm:pt>
    <dgm:pt modelId="{EF503C0A-8DA6-439D-872A-B40AF482655E}" type="pres">
      <dgm:prSet presAssocID="{E893A14B-B5C3-44DC-B753-B6C08C5AF6FD}" presName="composite" presStyleCnt="0"/>
      <dgm:spPr/>
    </dgm:pt>
    <dgm:pt modelId="{261A5229-70FA-41F0-8757-1981E3099004}" type="pres">
      <dgm:prSet presAssocID="{E893A14B-B5C3-44DC-B753-B6C08C5AF6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0E769-96AD-41FA-83A0-109E68209DE5}" type="pres">
      <dgm:prSet presAssocID="{E893A14B-B5C3-44DC-B753-B6C08C5AF6FD}" presName="parSh" presStyleLbl="node1" presStyleIdx="2" presStyleCnt="3"/>
      <dgm:spPr/>
      <dgm:t>
        <a:bodyPr/>
        <a:lstStyle/>
        <a:p>
          <a:endParaRPr lang="ru-RU"/>
        </a:p>
      </dgm:t>
    </dgm:pt>
    <dgm:pt modelId="{3D069014-3068-4A66-9C8F-E2AF7A8018CA}" type="pres">
      <dgm:prSet presAssocID="{E893A14B-B5C3-44DC-B753-B6C08C5AF6F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B5C0-1C09-4966-9246-A834A7DAEE1A}" srcId="{E893A14B-B5C3-44DC-B753-B6C08C5AF6FD}" destId="{71439279-2F81-4850-90A3-20B2B73ADD7A}" srcOrd="2" destOrd="0" parTransId="{ED1D5749-5CE5-4CE0-98AC-9EA7EDD30215}" sibTransId="{00EBF948-F2B1-43C9-82F7-23369DA5026F}"/>
    <dgm:cxn modelId="{A13DF1D7-70EC-41ED-8F6C-1EBF7290263A}" srcId="{E893A14B-B5C3-44DC-B753-B6C08C5AF6FD}" destId="{6BF6B209-2E05-4EC9-B2DD-2A6E1E3508E2}" srcOrd="1" destOrd="0" parTransId="{076296F8-AB6A-432E-995C-161C8A28C172}" sibTransId="{DC6056DB-108F-457B-84B9-84C26C7ACB1F}"/>
    <dgm:cxn modelId="{ABC0A20C-65DC-4EF5-A67D-13450EAC9124}" srcId="{97B1EB19-05BC-4CE8-9F88-780C2A7AD16C}" destId="{5DF82443-B8D6-40FE-982E-6592C95E937D}" srcOrd="2" destOrd="0" parTransId="{BCF2EB18-BC6A-4452-AAE9-44291ACC3DD1}" sibTransId="{75640107-8D0E-477B-A83F-3C0F66739FAB}"/>
    <dgm:cxn modelId="{3D4191C0-5D8D-4FB6-8EDB-6FD10D6B12A3}" type="presOf" srcId="{97B1EB19-05BC-4CE8-9F88-780C2A7AD16C}" destId="{FDF0CA68-A5C7-447A-88D1-AD882FC7FB9B}" srcOrd="0" destOrd="0" presId="urn:microsoft.com/office/officeart/2005/8/layout/process3"/>
    <dgm:cxn modelId="{B658220A-7DA3-496A-B853-19CFD6A3B793}" type="presOf" srcId="{112D2552-51E7-47B5-8971-3AA5ADD7CCB6}" destId="{4B77DD35-502A-4A55-9F2D-6D89DB15CE3E}" srcOrd="0" destOrd="0" presId="urn:microsoft.com/office/officeart/2005/8/layout/process3"/>
    <dgm:cxn modelId="{D5629FC2-035C-48D3-8EEC-31FEF0930B64}" srcId="{60746EDF-0C1E-4015-8D03-A2B8856F7C5B}" destId="{3E751E65-9ED5-4B5C-A9AF-99447EDE499C}" srcOrd="2" destOrd="0" parTransId="{55CFFCD0-189A-40C6-A147-A21362545C93}" sibTransId="{89A91602-A30E-46EE-9593-2418EEF5D380}"/>
    <dgm:cxn modelId="{435A8F93-79C1-42E1-8855-8E4CDE6845BF}" type="presOf" srcId="{B13080BE-BE3B-4B05-B21B-F35EF857221D}" destId="{18D8B74A-FF6C-4755-B287-C9B112C98314}" srcOrd="1" destOrd="0" presId="urn:microsoft.com/office/officeart/2005/8/layout/process3"/>
    <dgm:cxn modelId="{5DFD0B8A-0126-48B0-943C-7CB987C2F7C1}" srcId="{60746EDF-0C1E-4015-8D03-A2B8856F7C5B}" destId="{B9667DEC-F546-426B-A537-CB0E41433B01}" srcOrd="1" destOrd="0" parTransId="{38B8DD30-C411-4C59-8873-5199B32C7240}" sibTransId="{924F8083-C2CE-42D4-A816-AA42313C79B1}"/>
    <dgm:cxn modelId="{03E33D15-F6FE-4785-B831-E3DFEE802CA4}" type="presOf" srcId="{6FA02EF6-6661-4DF7-9776-FEC4043FFB39}" destId="{4A8FE42B-D3E5-4EEE-B476-D3026C15E29C}" srcOrd="0" destOrd="0" presId="urn:microsoft.com/office/officeart/2005/8/layout/process3"/>
    <dgm:cxn modelId="{DE07C3FC-49BF-46E7-858D-42AC79A07351}" type="presOf" srcId="{5DF82443-B8D6-40FE-982E-6592C95E937D}" destId="{4B77DD35-502A-4A55-9F2D-6D89DB15CE3E}" srcOrd="0" destOrd="2" presId="urn:microsoft.com/office/officeart/2005/8/layout/process3"/>
    <dgm:cxn modelId="{5086C312-D311-419A-A127-059D43E4726D}" type="presOf" srcId="{01411F42-AEA6-49A3-AD23-463DB06A7A43}" destId="{4B77DD35-502A-4A55-9F2D-6D89DB15CE3E}" srcOrd="0" destOrd="4" presId="urn:microsoft.com/office/officeart/2005/8/layout/process3"/>
    <dgm:cxn modelId="{0DA632AF-3D0E-4078-A08C-0665028F65B9}" srcId="{97B1EB19-05BC-4CE8-9F88-780C2A7AD16C}" destId="{112D2552-51E7-47B5-8971-3AA5ADD7CCB6}" srcOrd="0" destOrd="0" parTransId="{96D0084D-0304-4A3B-96CD-5EDF67A875F3}" sibTransId="{A73E5E6E-91E3-4C03-AC7D-38B6BAD07579}"/>
    <dgm:cxn modelId="{744CFBAD-1BFA-4ABD-BC3C-9B5FF9BAC86B}" type="presOf" srcId="{6BF6B209-2E05-4EC9-B2DD-2A6E1E3508E2}" destId="{3D069014-3068-4A66-9C8F-E2AF7A8018CA}" srcOrd="0" destOrd="1" presId="urn:microsoft.com/office/officeart/2005/8/layout/process3"/>
    <dgm:cxn modelId="{BC9E1E48-F308-4341-BECC-C820D8901D7B}" type="presOf" srcId="{6EBBCC47-2084-4667-9ABE-A225A67B7937}" destId="{5B661666-3F1F-4BB7-B727-6AC84A071DA2}" srcOrd="0" destOrd="0" presId="urn:microsoft.com/office/officeart/2005/8/layout/process3"/>
    <dgm:cxn modelId="{6754B435-BFDC-47AC-B001-43D6207B2E40}" type="presOf" srcId="{9A01E656-753C-456F-BA1F-CB59918F916E}" destId="{5B661666-3F1F-4BB7-B727-6AC84A071DA2}" srcOrd="0" destOrd="3" presId="urn:microsoft.com/office/officeart/2005/8/layout/process3"/>
    <dgm:cxn modelId="{F604F11F-78C8-4392-8D96-3CB3AECC024A}" srcId="{CF36D743-483D-48EB-B231-F4364C2107FB}" destId="{60746EDF-0C1E-4015-8D03-A2B8856F7C5B}" srcOrd="1" destOrd="0" parTransId="{52963781-869F-44B4-A77E-E58393C39430}" sibTransId="{6FA02EF6-6661-4DF7-9776-FEC4043FFB39}"/>
    <dgm:cxn modelId="{0F4AAA56-1BB9-411B-AC7A-EA13D4209AF8}" srcId="{CF36D743-483D-48EB-B231-F4364C2107FB}" destId="{E893A14B-B5C3-44DC-B753-B6C08C5AF6FD}" srcOrd="2" destOrd="0" parTransId="{582A06FA-25D5-44DD-A740-4ADB9E72B05C}" sibTransId="{775D5551-0215-4E18-8FC5-6B206C847262}"/>
    <dgm:cxn modelId="{3EC7C8A8-F7CE-4826-98E9-A1B163A84345}" type="presOf" srcId="{71439279-2F81-4850-90A3-20B2B73ADD7A}" destId="{3D069014-3068-4A66-9C8F-E2AF7A8018CA}" srcOrd="0" destOrd="2" presId="urn:microsoft.com/office/officeart/2005/8/layout/process3"/>
    <dgm:cxn modelId="{73909793-CA6E-451C-BA06-20B917E04CB7}" srcId="{97B1EB19-05BC-4CE8-9F88-780C2A7AD16C}" destId="{01CB4870-0E57-49B3-90C0-862D03755625}" srcOrd="1" destOrd="0" parTransId="{C8371921-66FA-4B84-B2C0-A14A3E7D8716}" sibTransId="{6116DE7E-907C-4932-B0EE-5EE0510F8177}"/>
    <dgm:cxn modelId="{091AF4A6-A81C-4C96-A3F3-39B6A8995394}" srcId="{60746EDF-0C1E-4015-8D03-A2B8856F7C5B}" destId="{34FD7189-AB9F-41B6-8F00-724A113A44CF}" srcOrd="4" destOrd="0" parTransId="{D240AF03-3EF6-4F10-A827-65BA7497BC69}" sibTransId="{7B73927F-2808-4CBB-B83B-17BD68ADD92A}"/>
    <dgm:cxn modelId="{C8B407A7-6914-49F2-95F5-7E03C3FE4E3B}" type="presOf" srcId="{60746EDF-0C1E-4015-8D03-A2B8856F7C5B}" destId="{952154E2-BB85-45A8-85A7-D5AD0B1B30F7}" srcOrd="0" destOrd="0" presId="urn:microsoft.com/office/officeart/2005/8/layout/process3"/>
    <dgm:cxn modelId="{B03383A4-FBD6-4FC9-B18A-E01A6992E7E0}" srcId="{97B1EB19-05BC-4CE8-9F88-780C2A7AD16C}" destId="{01411F42-AEA6-49A3-AD23-463DB06A7A43}" srcOrd="4" destOrd="0" parTransId="{8F4B9CCA-9350-4EA3-93B4-F279D2DBC15A}" sibTransId="{28FE5476-D141-46A3-938B-547C563A15AF}"/>
    <dgm:cxn modelId="{F910504B-FEF9-432B-91E4-C44AD9CB3F19}" srcId="{CF36D743-483D-48EB-B231-F4364C2107FB}" destId="{97B1EB19-05BC-4CE8-9F88-780C2A7AD16C}" srcOrd="0" destOrd="0" parTransId="{38777F51-E228-4E5F-9016-64C5EF28B981}" sibTransId="{B13080BE-BE3B-4B05-B21B-F35EF857221D}"/>
    <dgm:cxn modelId="{EFB51048-5685-4D1B-941F-24FCD526D570}" srcId="{97B1EB19-05BC-4CE8-9F88-780C2A7AD16C}" destId="{688DB059-8322-45D3-B347-7BA6F31C5779}" srcOrd="3" destOrd="0" parTransId="{EE329774-04DA-4BAA-97C8-7F9C66C46EF3}" sibTransId="{4DDEE3D1-923F-485D-A109-D877382109DD}"/>
    <dgm:cxn modelId="{BD4B4A58-74BF-480C-BC79-7AE2987434FE}" type="presOf" srcId="{A10BD999-7947-4BEF-8E08-86407D156B6F}" destId="{3D069014-3068-4A66-9C8F-E2AF7A8018CA}" srcOrd="0" destOrd="0" presId="urn:microsoft.com/office/officeart/2005/8/layout/process3"/>
    <dgm:cxn modelId="{ABDDCDAE-1CA6-4B57-BEBB-2F918BA24011}" type="presOf" srcId="{CF36D743-483D-48EB-B231-F4364C2107FB}" destId="{88884996-F014-443A-8486-7D96C0B792C8}" srcOrd="0" destOrd="0" presId="urn:microsoft.com/office/officeart/2005/8/layout/process3"/>
    <dgm:cxn modelId="{03977FCE-3407-4B47-9D7E-06FBCF5748DC}" type="presOf" srcId="{3E751E65-9ED5-4B5C-A9AF-99447EDE499C}" destId="{5B661666-3F1F-4BB7-B727-6AC84A071DA2}" srcOrd="0" destOrd="2" presId="urn:microsoft.com/office/officeart/2005/8/layout/process3"/>
    <dgm:cxn modelId="{DEFD5360-CAC7-4D81-8128-A5C67BEB9D32}" type="presOf" srcId="{01CB4870-0E57-49B3-90C0-862D03755625}" destId="{4B77DD35-502A-4A55-9F2D-6D89DB15CE3E}" srcOrd="0" destOrd="1" presId="urn:microsoft.com/office/officeart/2005/8/layout/process3"/>
    <dgm:cxn modelId="{8B156A97-8D83-4F2E-8C4B-CDB1E477F423}" type="presOf" srcId="{B9667DEC-F546-426B-A537-CB0E41433B01}" destId="{5B661666-3F1F-4BB7-B727-6AC84A071DA2}" srcOrd="0" destOrd="1" presId="urn:microsoft.com/office/officeart/2005/8/layout/process3"/>
    <dgm:cxn modelId="{E3C55497-EC20-41A0-8871-2B11D9D75163}" type="presOf" srcId="{97B1EB19-05BC-4CE8-9F88-780C2A7AD16C}" destId="{E26EE48D-1693-403D-AC6D-3B5F3C58B471}" srcOrd="1" destOrd="0" presId="urn:microsoft.com/office/officeart/2005/8/layout/process3"/>
    <dgm:cxn modelId="{27C065BB-4878-4649-935B-9514F4BDF0B3}" type="presOf" srcId="{B13080BE-BE3B-4B05-B21B-F35EF857221D}" destId="{F3828548-944A-46A7-8CAE-D460CEB802CD}" srcOrd="0" destOrd="0" presId="urn:microsoft.com/office/officeart/2005/8/layout/process3"/>
    <dgm:cxn modelId="{AE19745E-803A-4E04-BF2D-C7F636DDEC0B}" type="presOf" srcId="{E893A14B-B5C3-44DC-B753-B6C08C5AF6FD}" destId="{261A5229-70FA-41F0-8757-1981E3099004}" srcOrd="0" destOrd="0" presId="urn:microsoft.com/office/officeart/2005/8/layout/process3"/>
    <dgm:cxn modelId="{04A6EA7F-E334-45A4-AB0B-29105A6D08C8}" srcId="{60746EDF-0C1E-4015-8D03-A2B8856F7C5B}" destId="{6EBBCC47-2084-4667-9ABE-A225A67B7937}" srcOrd="0" destOrd="0" parTransId="{984C1738-0C36-4684-9A5B-E67803167840}" sibTransId="{3D9B13B1-F63A-46DD-9A53-2D6DF69CCAC8}"/>
    <dgm:cxn modelId="{6BBB0C58-3AEF-4657-B0BA-628F9392B0DD}" type="presOf" srcId="{E893A14B-B5C3-44DC-B753-B6C08C5AF6FD}" destId="{F5E0E769-96AD-41FA-83A0-109E68209DE5}" srcOrd="1" destOrd="0" presId="urn:microsoft.com/office/officeart/2005/8/layout/process3"/>
    <dgm:cxn modelId="{E7E0CCDD-7263-4DD4-862D-45D1B0435822}" type="presOf" srcId="{6FA02EF6-6661-4DF7-9776-FEC4043FFB39}" destId="{07BE09B5-030B-47F0-98B2-B68FEED51A49}" srcOrd="1" destOrd="0" presId="urn:microsoft.com/office/officeart/2005/8/layout/process3"/>
    <dgm:cxn modelId="{AACF7F16-8375-4C90-87F6-01678708F4C1}" srcId="{E893A14B-B5C3-44DC-B753-B6C08C5AF6FD}" destId="{A10BD999-7947-4BEF-8E08-86407D156B6F}" srcOrd="0" destOrd="0" parTransId="{46F8A187-1750-45B3-BDFA-DC06641AB56F}" sibTransId="{AF2198CF-6164-4D1B-B186-1B65E9D4EF85}"/>
    <dgm:cxn modelId="{F7EBE875-ED83-4910-AEB0-297941921402}" srcId="{60746EDF-0C1E-4015-8D03-A2B8856F7C5B}" destId="{9A01E656-753C-456F-BA1F-CB59918F916E}" srcOrd="3" destOrd="0" parTransId="{36FEB9F0-1FEA-4396-AC6C-19D71397ADF9}" sibTransId="{B4CF1C66-E590-4381-B64F-E8B14D21BC05}"/>
    <dgm:cxn modelId="{74445889-03C1-46A1-9E3E-944C40F0A04B}" type="presOf" srcId="{688DB059-8322-45D3-B347-7BA6F31C5779}" destId="{4B77DD35-502A-4A55-9F2D-6D89DB15CE3E}" srcOrd="0" destOrd="3" presId="urn:microsoft.com/office/officeart/2005/8/layout/process3"/>
    <dgm:cxn modelId="{3EC303E1-6D64-4289-AEA8-95F607379F69}" type="presOf" srcId="{60746EDF-0C1E-4015-8D03-A2B8856F7C5B}" destId="{E9BCF2B6-4D49-4F3E-B16A-358769AB86EE}" srcOrd="1" destOrd="0" presId="urn:microsoft.com/office/officeart/2005/8/layout/process3"/>
    <dgm:cxn modelId="{A10E04ED-8541-4DC4-9B33-03D81981A352}" type="presOf" srcId="{34FD7189-AB9F-41B6-8F00-724A113A44CF}" destId="{5B661666-3F1F-4BB7-B727-6AC84A071DA2}" srcOrd="0" destOrd="4" presId="urn:microsoft.com/office/officeart/2005/8/layout/process3"/>
    <dgm:cxn modelId="{D31AEFAF-A488-4FB9-9357-9BF19A5EFD3F}" type="presParOf" srcId="{88884996-F014-443A-8486-7D96C0B792C8}" destId="{73121806-28F4-4276-8BB3-92958779F993}" srcOrd="0" destOrd="0" presId="urn:microsoft.com/office/officeart/2005/8/layout/process3"/>
    <dgm:cxn modelId="{FE418E05-F1FA-4115-852B-BBC9B1C7495B}" type="presParOf" srcId="{73121806-28F4-4276-8BB3-92958779F993}" destId="{FDF0CA68-A5C7-447A-88D1-AD882FC7FB9B}" srcOrd="0" destOrd="0" presId="urn:microsoft.com/office/officeart/2005/8/layout/process3"/>
    <dgm:cxn modelId="{167A8E32-6A58-4C69-BFBF-1C9917B2B39D}" type="presParOf" srcId="{73121806-28F4-4276-8BB3-92958779F993}" destId="{E26EE48D-1693-403D-AC6D-3B5F3C58B471}" srcOrd="1" destOrd="0" presId="urn:microsoft.com/office/officeart/2005/8/layout/process3"/>
    <dgm:cxn modelId="{57E479AC-9D06-4EAF-984A-B7A8C32FBAB2}" type="presParOf" srcId="{73121806-28F4-4276-8BB3-92958779F993}" destId="{4B77DD35-502A-4A55-9F2D-6D89DB15CE3E}" srcOrd="2" destOrd="0" presId="urn:microsoft.com/office/officeart/2005/8/layout/process3"/>
    <dgm:cxn modelId="{F41A3305-887D-416F-A924-7CC82AEEB217}" type="presParOf" srcId="{88884996-F014-443A-8486-7D96C0B792C8}" destId="{F3828548-944A-46A7-8CAE-D460CEB802CD}" srcOrd="1" destOrd="0" presId="urn:microsoft.com/office/officeart/2005/8/layout/process3"/>
    <dgm:cxn modelId="{8A10A1DD-3F99-4A58-8F78-9D56C3FE547F}" type="presParOf" srcId="{F3828548-944A-46A7-8CAE-D460CEB802CD}" destId="{18D8B74A-FF6C-4755-B287-C9B112C98314}" srcOrd="0" destOrd="0" presId="urn:microsoft.com/office/officeart/2005/8/layout/process3"/>
    <dgm:cxn modelId="{5D7FE9BA-320F-4CF3-8076-EC0DA76DCDDF}" type="presParOf" srcId="{88884996-F014-443A-8486-7D96C0B792C8}" destId="{02D5936C-2B4C-4C74-BE29-93EA5CF7B739}" srcOrd="2" destOrd="0" presId="urn:microsoft.com/office/officeart/2005/8/layout/process3"/>
    <dgm:cxn modelId="{D87254A1-3E2B-4E63-AC4D-25695B65794D}" type="presParOf" srcId="{02D5936C-2B4C-4C74-BE29-93EA5CF7B739}" destId="{952154E2-BB85-45A8-85A7-D5AD0B1B30F7}" srcOrd="0" destOrd="0" presId="urn:microsoft.com/office/officeart/2005/8/layout/process3"/>
    <dgm:cxn modelId="{6CBF2175-7920-4A1B-BE73-4D8D8E5653E0}" type="presParOf" srcId="{02D5936C-2B4C-4C74-BE29-93EA5CF7B739}" destId="{E9BCF2B6-4D49-4F3E-B16A-358769AB86EE}" srcOrd="1" destOrd="0" presId="urn:microsoft.com/office/officeart/2005/8/layout/process3"/>
    <dgm:cxn modelId="{FE54D489-B865-4D8C-9F59-1AAD4CB108D3}" type="presParOf" srcId="{02D5936C-2B4C-4C74-BE29-93EA5CF7B739}" destId="{5B661666-3F1F-4BB7-B727-6AC84A071DA2}" srcOrd="2" destOrd="0" presId="urn:microsoft.com/office/officeart/2005/8/layout/process3"/>
    <dgm:cxn modelId="{4CE52FC7-9554-4081-850D-D16F41BA1B2F}" type="presParOf" srcId="{88884996-F014-443A-8486-7D96C0B792C8}" destId="{4A8FE42B-D3E5-4EEE-B476-D3026C15E29C}" srcOrd="3" destOrd="0" presId="urn:microsoft.com/office/officeart/2005/8/layout/process3"/>
    <dgm:cxn modelId="{76C55F47-F706-4E0B-B3EB-389FD8350C26}" type="presParOf" srcId="{4A8FE42B-D3E5-4EEE-B476-D3026C15E29C}" destId="{07BE09B5-030B-47F0-98B2-B68FEED51A49}" srcOrd="0" destOrd="0" presId="urn:microsoft.com/office/officeart/2005/8/layout/process3"/>
    <dgm:cxn modelId="{C0436C06-478D-4AD7-B95E-9B563AE32604}" type="presParOf" srcId="{88884996-F014-443A-8486-7D96C0B792C8}" destId="{EF503C0A-8DA6-439D-872A-B40AF482655E}" srcOrd="4" destOrd="0" presId="urn:microsoft.com/office/officeart/2005/8/layout/process3"/>
    <dgm:cxn modelId="{43456186-9632-40DC-8C94-87E6C6030911}" type="presParOf" srcId="{EF503C0A-8DA6-439D-872A-B40AF482655E}" destId="{261A5229-70FA-41F0-8757-1981E3099004}" srcOrd="0" destOrd="0" presId="urn:microsoft.com/office/officeart/2005/8/layout/process3"/>
    <dgm:cxn modelId="{7386968B-677B-495B-A16E-F4E3B77287BC}" type="presParOf" srcId="{EF503C0A-8DA6-439D-872A-B40AF482655E}" destId="{F5E0E769-96AD-41FA-83A0-109E68209DE5}" srcOrd="1" destOrd="0" presId="urn:microsoft.com/office/officeart/2005/8/layout/process3"/>
    <dgm:cxn modelId="{23A4AA54-CE0A-44AD-B21D-3FB691A3F274}" type="presParOf" srcId="{EF503C0A-8DA6-439D-872A-B40AF482655E}" destId="{3D069014-3068-4A66-9C8F-E2AF7A8018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E48D-1693-403D-AC6D-3B5F3C58B471}">
      <dsp:nvSpPr>
        <dsp:cNvPr id="0" name=""/>
        <dsp:cNvSpPr/>
      </dsp:nvSpPr>
      <dsp:spPr>
        <a:xfrm>
          <a:off x="3187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Уведомление спортсмена</a:t>
          </a:r>
        </a:p>
      </dsp:txBody>
      <dsp:txXfrm>
        <a:off x="3187" y="402545"/>
        <a:ext cx="2186868" cy="874747"/>
      </dsp:txXfrm>
    </dsp:sp>
    <dsp:sp modelId="{4B77DD35-502A-4A55-9F2D-6D89DB15CE3E}">
      <dsp:nvSpPr>
        <dsp:cNvPr id="0" name=""/>
        <dsp:cNvSpPr/>
      </dsp:nvSpPr>
      <dsp:spPr>
        <a:xfrm>
          <a:off x="451100" y="1277293"/>
          <a:ext cx="2186868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>
              <a:latin typeface="Constantia" pitchFamily="18" charset="0"/>
            </a:rPr>
            <a:t>проверка документа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права и обязанности, ответ на вопросы спортсмена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подпись в уведомлении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отсрочка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Constantia" pitchFamily="18" charset="0"/>
          </a:endParaRPr>
        </a:p>
      </dsp:txBody>
      <dsp:txXfrm>
        <a:off x="515151" y="1341344"/>
        <a:ext cx="2058766" cy="3232619"/>
      </dsp:txXfrm>
    </dsp:sp>
    <dsp:sp modelId="{F3828548-944A-46A7-8CAE-D460CEB802CD}">
      <dsp:nvSpPr>
        <dsp:cNvPr id="0" name=""/>
        <dsp:cNvSpPr/>
      </dsp:nvSpPr>
      <dsp:spPr>
        <a:xfrm>
          <a:off x="2521577" y="567685"/>
          <a:ext cx="702825" cy="5444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21577" y="676578"/>
        <a:ext cx="539485" cy="326681"/>
      </dsp:txXfrm>
    </dsp:sp>
    <dsp:sp modelId="{E9BCF2B6-4D49-4F3E-B16A-358769AB86EE}">
      <dsp:nvSpPr>
        <dsp:cNvPr id="0" name=""/>
        <dsp:cNvSpPr/>
      </dsp:nvSpPr>
      <dsp:spPr>
        <a:xfrm>
          <a:off x="3516141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Пункт допинг контроля</a:t>
          </a:r>
        </a:p>
      </dsp:txBody>
      <dsp:txXfrm>
        <a:off x="3516141" y="402545"/>
        <a:ext cx="2186868" cy="874747"/>
      </dsp:txXfrm>
    </dsp:sp>
    <dsp:sp modelId="{5B661666-3F1F-4BB7-B727-6AC84A071DA2}">
      <dsp:nvSpPr>
        <dsp:cNvPr id="0" name=""/>
        <dsp:cNvSpPr/>
      </dsp:nvSpPr>
      <dsp:spPr>
        <a:xfrm>
          <a:off x="3601318" y="1277293"/>
          <a:ext cx="2912340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правила поведения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нахождение до окончания процедуры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как минимум 90 мл мочи – время не ограничено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сообщить о ранее используемых медикаментах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400" kern="1200" dirty="0" err="1">
              <a:latin typeface="Constantia" pitchFamily="18" charset="0"/>
            </a:rPr>
            <a:t>допинг-контроля</a:t>
          </a:r>
          <a:endParaRPr lang="ru-RU" sz="1400" kern="1200" dirty="0">
            <a:latin typeface="Constantia" pitchFamily="18" charset="0"/>
          </a:endParaRPr>
        </a:p>
      </dsp:txBody>
      <dsp:txXfrm>
        <a:off x="3686618" y="1362593"/>
        <a:ext cx="2741740" cy="3190121"/>
      </dsp:txXfrm>
    </dsp:sp>
    <dsp:sp modelId="{4A8FE42B-D3E5-4EEE-B476-D3026C15E29C}">
      <dsp:nvSpPr>
        <dsp:cNvPr id="0" name=""/>
        <dsp:cNvSpPr/>
      </dsp:nvSpPr>
      <dsp:spPr>
        <a:xfrm>
          <a:off x="6125215" y="567685"/>
          <a:ext cx="895075" cy="5444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25215" y="676578"/>
        <a:ext cx="731735" cy="326681"/>
      </dsp:txXfrm>
    </dsp:sp>
    <dsp:sp modelId="{F5E0E769-96AD-41FA-83A0-109E68209DE5}">
      <dsp:nvSpPr>
        <dsp:cNvPr id="0" name=""/>
        <dsp:cNvSpPr/>
      </dsp:nvSpPr>
      <dsp:spPr>
        <a:xfrm>
          <a:off x="7391831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Процедура отбора пробы</a:t>
          </a:r>
        </a:p>
      </dsp:txBody>
      <dsp:txXfrm>
        <a:off x="7391831" y="402545"/>
        <a:ext cx="2186868" cy="874747"/>
      </dsp:txXfrm>
    </dsp:sp>
    <dsp:sp modelId="{3D069014-3068-4A66-9C8F-E2AF7A8018CA}">
      <dsp:nvSpPr>
        <dsp:cNvPr id="0" name=""/>
        <dsp:cNvSpPr/>
      </dsp:nvSpPr>
      <dsp:spPr>
        <a:xfrm>
          <a:off x="7839744" y="1277293"/>
          <a:ext cx="2186868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пробы: стандартная, промежуточная, дополнительная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кровь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модификации</a:t>
          </a:r>
        </a:p>
      </dsp:txBody>
      <dsp:txXfrm>
        <a:off x="7903795" y="1341344"/>
        <a:ext cx="2058766" cy="323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A8595AB-2927-4823-8E39-E7068FB94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54BA06-AA2A-4C9A-8CDD-44E6E3A68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838951-1293-40B4-899A-2D3F496D7409}" type="datetimeFigureOut">
              <a:rPr lang="ru-RU"/>
              <a:pPr>
                <a:defRPr/>
              </a:pPr>
              <a:t>21.06.2018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BD3452-0896-4B4A-846A-D35979A6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0BEB7-BF82-4095-8255-695E7DD79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7B30F8-FF10-423B-9BD6-967DFF9C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3609279-2336-4094-80B6-74E81FDA5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284A0D-7FB9-4927-B850-46BDF60E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2B7FDB-105A-4F4A-B043-3DAB8EB182CB}" type="datetimeFigureOut">
              <a:rPr lang="ru-RU"/>
              <a:pPr>
                <a:defRPr/>
              </a:pPr>
              <a:t>21.06.2018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DA908CB-E8AF-4136-B7B3-C958449B2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F966CAB-8FBA-4FFB-A12D-719A8F46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63162-1302-4413-8541-DEE24F464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DE3180-0B00-4F55-8792-E7BFC2F5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BEA77-599C-438E-A038-E42573CDE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6308-F676-4102-814B-916E68BDFB9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04205-0A39-4D36-B576-B5D1FDDEE253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776A0-B4F5-4914-B659-54EC8C79F4F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62026-7AAD-4799-A869-176D05AF3FD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hape 5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0A275-8B1A-4FFE-9DBD-E3A986B3092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05C5A-08E7-4DEC-8284-A709A5C52EE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CA5AA-8406-4444-8A9E-91C9B2942F58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FAC6C-B57D-4208-8ED1-0CA9C9BF8C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273F0-63BA-44B3-8EF4-8FEAC63D040E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DF30-666A-4AA3-8165-7D0604413B59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83F3-9C40-48F1-BF22-CE364DCF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60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38DC-DB02-4447-891C-4667AAE8251E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6B36-B7E0-46E4-B1EF-478762BA5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94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DB2F-6D8C-4997-82D8-364B6B553A7F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02F9-6D30-4BCA-B1A9-C07A2C4BA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7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6EC1-1BC4-42C5-BB87-5F582B98C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969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E35A-8ED6-4A93-A996-A42407F16A3D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43AB-54A4-4B07-8EB6-6054E7BBC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0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BA71-8190-4878-AF5B-A26C4150649E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23E1-E7AD-49B8-AC8C-05C67ACB82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4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DA6C-8E1E-48FD-972A-20C0086EF5F3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44B5-3AE5-4A78-8A59-7A1FABC5C8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0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1AAD-1524-4017-A5A0-E112DCD21EA1}" type="datetime1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12C8-9062-4EEA-A9A8-F4F96030F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87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C4D2-DD57-4F40-A729-6CF3045582D8}" type="datetime1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3201-4C24-46FD-A565-A4288C86D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3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7CC2-8806-4FFE-8A81-4DF7FEB14F80}" type="datetime1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D336-247D-4C14-A6BC-D57CADA41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11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FEC6-E064-4F6A-8D08-277AC8CD03BD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E339-C227-475A-A90E-4996FD5AD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3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F443-BC97-424D-BC89-F44A8B122463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2333-14AB-4E88-826B-B4ADF45AE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1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9C2F-8713-4810-A2EE-0A1C041C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B7A01C3-D69A-427B-9FB6-EF90581335C5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A580B-5166-4358-BE1B-EFDDE18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2595-7F65-4FDE-B3FD-921F8368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3D393E-85E2-466A-8927-E856688A4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38" y="2852738"/>
            <a:ext cx="11261725" cy="163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Нарушение антидопинговых правил.</a:t>
            </a:r>
            <a:b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Права и обязанности спортсменов и персонала спортсменов.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19163"/>
            <a:ext cx="113506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8413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531813" y="1200150"/>
            <a:ext cx="11064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АССОЦИАЦИЯ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РОССИЙСКОЕ АНТИДОПИНГОВОЕ АГЕНСТВО «РУСАДА»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2"/>
          <p:cNvSpPr>
            <a:spLocks noChangeArrowheads="1"/>
          </p:cNvSpPr>
          <p:nvPr/>
        </p:nvSpPr>
        <p:spPr bwMode="auto">
          <a:xfrm>
            <a:off x="2208213" y="2635250"/>
            <a:ext cx="7573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</a:t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 b="1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1" name="Shape 43"/>
          <p:cNvSpPr>
            <a:spLocks noChangeArrowheads="1"/>
          </p:cNvSpPr>
          <p:nvPr/>
        </p:nvSpPr>
        <p:spPr bwMode="auto">
          <a:xfrm>
            <a:off x="2208213" y="1720850"/>
            <a:ext cx="75739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2" name="Shape 51"/>
          <p:cNvSpPr>
            <a:spLocks noGrp="1"/>
          </p:cNvSpPr>
          <p:nvPr>
            <p:ph type="title" idx="4294967295"/>
          </p:nvPr>
        </p:nvSpPr>
        <p:spPr>
          <a:xfrm>
            <a:off x="2160588" y="277813"/>
            <a:ext cx="8054975" cy="981075"/>
          </a:xfrm>
        </p:spPr>
        <p:txBody>
          <a:bodyPr/>
          <a:lstStyle/>
          <a:p>
            <a:pPr defTabSz="766763"/>
            <a: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БИОЛОГИЧЕСКИ АКТИВНЫЕ ДОБАВКИ</a:t>
            </a:r>
            <a:b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СПОРТИВНОЕ 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1704" y="1628801"/>
            <a:ext cx="554461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Регулируется только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Роспотребнадзором</a:t>
            </a:r>
            <a:endParaRPr lang="ru-RU" sz="2000" dirty="0">
              <a:latin typeface="Constantia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20" y="3599148"/>
            <a:ext cx="864096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Constantia" pitchFamily="18" charset="0"/>
                <a:cs typeface="Arial" charset="0"/>
              </a:rPr>
              <a:t>!Запрещенная субстанция может иметь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Constantia" pitchFamily="18" charset="0"/>
                <a:cs typeface="Arial" charset="0"/>
              </a:rPr>
              <a:t>несколько вариантов названия!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Метилгексанамин</a:t>
            </a:r>
            <a:endParaRPr lang="ru-RU" sz="2000" b="1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экстракт герани,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геранамин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метилгексанамин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диметилпентиламин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фортан</a:t>
            </a:r>
            <a:r>
              <a:rPr lang="ru-RU" sz="2000" dirty="0">
                <a:latin typeface="Constantia" pitchFamily="18" charset="0"/>
                <a:cs typeface="Arial" charset="0"/>
              </a:rPr>
              <a:t>, 1,3-ДМАА, ДМАА, 1,3-диметиламиламин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6EC1-1BC4-42C5-BB87-5F582B98C9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719137"/>
          </a:xfrm>
        </p:spPr>
        <p:txBody>
          <a:bodyPr/>
          <a:lstStyle/>
          <a:p>
            <a:r>
              <a:rPr lang="ru-RU" altLang="ru-RU" sz="2800" b="1" smtClean="0">
                <a:latin typeface="Constantia" panose="02030602050306030303" pitchFamily="18" charset="0"/>
              </a:rPr>
              <a:t>Адрес сервиса: </a:t>
            </a:r>
            <a:r>
              <a:rPr lang="en-US" altLang="ru-RU" sz="2800" b="1" smtClean="0">
                <a:latin typeface="Constantia" panose="02030602050306030303" pitchFamily="18" charset="0"/>
                <a:hlinkClick r:id="rId2"/>
              </a:rPr>
              <a:t>list.rusada.ru</a:t>
            </a:r>
            <a:endParaRPr lang="ru-RU" altLang="ru-RU" sz="2800" b="1" smtClean="0">
              <a:latin typeface="Constantia" panose="02030602050306030303" pitchFamily="18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157" b="55046"/>
          <a:stretch>
            <a:fillRect/>
          </a:stretch>
        </p:blipFill>
        <p:spPr bwMode="auto">
          <a:xfrm>
            <a:off x="1524000" y="1217613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01" b="39275"/>
          <a:stretch>
            <a:fillRect/>
          </a:stretch>
        </p:blipFill>
        <p:spPr bwMode="auto">
          <a:xfrm>
            <a:off x="1524000" y="3789363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04AB3-6A6D-4F25-8CBB-5A41446275D3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5FBB9A-44E8-42CD-8003-6BD04F7DFC43}"/>
              </a:ext>
            </a:extLst>
          </p:cNvPr>
          <p:cNvSpPr/>
          <p:nvPr/>
        </p:nvSpPr>
        <p:spPr>
          <a:xfrm>
            <a:off x="4511675" y="1412875"/>
            <a:ext cx="5184775" cy="2376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3" name="Рисунок 7" descr="Уведомление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84313"/>
            <a:ext cx="5118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1524000" y="-30163"/>
            <a:ext cx="9144000" cy="866776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ОТКАЗ И ИНОЕ УКЛОНЕНИЕ ОТ СДАЧИ ПРОБЫ</a:t>
            </a:r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1992313" y="4149725"/>
            <a:ext cx="8278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Constantia" panose="02030602050306030303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altLang="ru-RU" sz="2000" i="1" u="sng">
                <a:latin typeface="Constantia" panose="02030602050306030303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altLang="ru-RU" sz="2000" i="1">
                <a:latin typeface="Constantia" panose="02030602050306030303" pitchFamily="18" charset="0"/>
              </a:rPr>
              <a:t>)».</a:t>
            </a:r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id="{717D7B1B-F630-494D-9BDE-9BFE353B5F7F}"/>
              </a:ext>
            </a:extLst>
          </p:cNvPr>
          <p:cNvSpPr/>
          <p:nvPr/>
        </p:nvSpPr>
        <p:spPr>
          <a:xfrm>
            <a:off x="3935413" y="2492375"/>
            <a:ext cx="503237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1992313" y="5657850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Кодексе 2015 четко прописана обязанность спортсмена </a:t>
            </a:r>
            <a:r>
              <a:rPr lang="ru-RU" altLang="ru-RU" sz="1800" b="1" u="sng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время </a:t>
            </a:r>
            <a:r>
              <a:rPr lang="ru-RU" altLang="ru-RU" sz="1800" b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доступным для тестирования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5851" r="30510" b="22701"/>
          <a:stretch>
            <a:fillRect/>
          </a:stretch>
        </p:blipFill>
        <p:spPr bwMode="auto">
          <a:xfrm>
            <a:off x="101600" y="766763"/>
            <a:ext cx="4267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ПРИЧИНЫ ОТСРОЧКИ НЕМЕДЛЕННОЙ ЯВКИ СПОРТСМЕНА НА ПУНКТ ДОПИНГ-КОНТРОЛЯ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Необходимость: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b="1" smtClean="0"/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получения медицинской помощи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окончания тренировочного процесса 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забрать документ, удостоверяющий личность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присутствия на награждении победителей соревнований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участия в пресс-конференции после соревнований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9605963" y="44450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38100" y="4632325"/>
            <a:ext cx="2249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050" r="35236" b="39301"/>
          <a:stretch>
            <a:fillRect/>
          </a:stretch>
        </p:blipFill>
        <p:spPr bwMode="auto">
          <a:xfrm>
            <a:off x="17463" y="76200"/>
            <a:ext cx="26574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0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ea typeface="+mn-ea"/>
                <a:cs typeface="+mn-cs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:a16="http://schemas.microsoft.com/office/drawing/2014/main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412875"/>
            <a:ext cx="4038600" cy="5040313"/>
          </a:xfrm>
          <a:ln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конфиденциальность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информированность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rgbClr val="1DA838"/>
                </a:solidFill>
              </a:rPr>
              <a:t>запрос на модификации </a:t>
            </a:r>
            <a:r>
              <a:rPr lang="ru-RU" altLang="ru-RU" sz="2000" dirty="0">
                <a:solidFill>
                  <a:srgbClr val="0070C0"/>
                </a:solidFill>
              </a:rPr>
              <a:t>для спортсменов с ограниченными возможностями </a:t>
            </a:r>
            <a:r>
              <a:rPr lang="ru-RU" altLang="ru-RU" sz="2000" dirty="0"/>
              <a:t>или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для несовершеннолетних спортсменов</a:t>
            </a: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12875"/>
            <a:ext cx="4100513" cy="50403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оставаться в поле зрения шаперона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предоставить 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немедленно 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ПРАВА 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:a16="http://schemas.microsoft.com/office/drawing/2014/main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6184900" y="908050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000" b="1">
                <a:latin typeface="+mn-lt"/>
              </a:rPr>
              <a:t>Обязан: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ПРОЦЕДУРА ДОПИНГ-КОНТРОЛЯ</a:t>
            </a:r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41178F41-A03C-4710-B4E9-AFA2B804B1FC}"/>
              </a:ext>
            </a:extLst>
          </p:cNvPr>
          <p:cNvGraphicFramePr>
            <a:graphicFrameLocks/>
          </p:cNvGraphicFramePr>
          <p:nvPr/>
        </p:nvGraphicFramePr>
        <p:xfrm>
          <a:off x="1415480" y="1196752"/>
          <a:ext cx="10029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8163" y="1600200"/>
            <a:ext cx="8575675" cy="1016000"/>
          </a:xfr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6000" b="1" dirty="0">
                <a:latin typeface="+mn-lt"/>
              </a:rPr>
              <a:t>ПРОБЫ ХРАНЯТСЯ 10 ЛЕТ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3540125" y="2852738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64D3189-E519-4E6C-AF87-A3F81533DA95}"/>
              </a:ext>
            </a:extLst>
          </p:cNvPr>
          <p:cNvSpPr/>
          <p:nvPr/>
        </p:nvSpPr>
        <p:spPr>
          <a:xfrm>
            <a:off x="1992313" y="1268413"/>
            <a:ext cx="7343775" cy="6477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Рисунок 8" descr="Безымянный ПУЛ 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997200"/>
            <a:ext cx="1474787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14">
            <a:extLst>
              <a:ext uri="{FF2B5EF4-FFF2-40B4-BE49-F238E27FC236}">
                <a16:creationId xmlns:a16="http://schemas.microsoft.com/office/drawing/2014/main" id="{626CB478-40FE-4B9A-9661-EBFE1AB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5573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+mn-lt"/>
            </a:endParaRPr>
          </a:p>
          <a:p>
            <a:pPr algn="just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>
                <a:latin typeface="+mn-lt"/>
              </a:rPr>
              <a:t> </a:t>
            </a:r>
            <a:r>
              <a:rPr lang="ru-RU" altLang="ru-RU" sz="1800" b="1">
                <a:latin typeface="+mn-lt"/>
              </a:rPr>
              <a:t>Б</a:t>
            </a:r>
            <a:r>
              <a:rPr lang="ru-RU" altLang="ru-RU" sz="1800">
                <a:latin typeface="+mn-lt"/>
              </a:rPr>
              <a:t>. входит в </a:t>
            </a:r>
            <a:r>
              <a:rPr lang="ru-RU" altLang="ru-RU" sz="1800" b="1">
                <a:latin typeface="+mn-lt"/>
              </a:rPr>
              <a:t>пулы тестирования международной федерации</a:t>
            </a:r>
          </a:p>
        </p:txBody>
      </p:sp>
      <p:sp>
        <p:nvSpPr>
          <p:cNvPr id="63494" name="TextBox 6">
            <a:extLst>
              <a:ext uri="{FF2B5EF4-FFF2-40B4-BE49-F238E27FC236}">
                <a16:creationId xmlns:a16="http://schemas.microsoft.com/office/drawing/2014/main" id="{D011976F-107B-4E65-B9BA-9E364242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57788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РУСАДА или международная спортивная федерация высылают уведомление о включении в пул в национальную спортивную федерацию на имя спортсмена</a:t>
            </a:r>
          </a:p>
        </p:txBody>
      </p:sp>
      <p:pic>
        <p:nvPicPr>
          <p:cNvPr id="26630" name="Рисунок 7" descr="Безымянный ПУЛ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1300"/>
            <a:ext cx="1487487" cy="211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Box 14">
            <a:extLst>
              <a:ext uri="{FF2B5EF4-FFF2-40B4-BE49-F238E27FC236}">
                <a16:creationId xmlns:a16="http://schemas.microsoft.com/office/drawing/2014/main" id="{07BDFF86-3F6E-45C8-B447-06BF523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467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endParaRPr lang="ru-RU" altLang="ru-RU" sz="1800">
              <a:latin typeface="+mn-lt"/>
            </a:endParaRPr>
          </a:p>
          <a:p>
            <a:pPr algn="just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>
                <a:latin typeface="+mn-lt"/>
              </a:rPr>
              <a:t>  </a:t>
            </a:r>
            <a:r>
              <a:rPr lang="ru-RU" altLang="ru-RU" sz="1800" b="1">
                <a:latin typeface="+mn-lt"/>
              </a:rPr>
              <a:t>А</a:t>
            </a:r>
            <a:r>
              <a:rPr lang="ru-RU" altLang="ru-RU" sz="1800">
                <a:latin typeface="+mn-lt"/>
              </a:rPr>
              <a:t>. входит в </a:t>
            </a:r>
            <a:r>
              <a:rPr lang="ru-RU" altLang="ru-RU" sz="1800" b="1">
                <a:latin typeface="+mn-lt"/>
              </a:rPr>
              <a:t>национальные пулы тестирования </a:t>
            </a:r>
          </a:p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r>
              <a:rPr lang="ru-RU" altLang="ru-RU" sz="1800">
                <a:latin typeface="+mn-lt"/>
              </a:rPr>
              <a:t> </a:t>
            </a:r>
          </a:p>
        </p:txBody>
      </p:sp>
      <p:sp>
        <p:nvSpPr>
          <p:cNvPr id="63497" name="TextBox 10">
            <a:extLst>
              <a:ext uri="{FF2B5EF4-FFF2-40B4-BE49-F238E27FC236}">
                <a16:creationId xmlns:a16="http://schemas.microsoft.com/office/drawing/2014/main" id="{C40A5F24-F877-4011-BDD4-422E28B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68413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Спортсмен должен предоставлять информацию о местонахождении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если он: </a:t>
            </a:r>
          </a:p>
        </p:txBody>
      </p:sp>
      <p:pic>
        <p:nvPicPr>
          <p:cNvPr id="26633" name="Рисунок 15" descr="Безымянный 2 РУСАДА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997200"/>
            <a:ext cx="1420813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 descr="Безымянный от РУСАДА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81300"/>
            <a:ext cx="147320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80747FA-9284-4D32-B119-BDB4C4203FDA}"/>
              </a:ext>
            </a:extLst>
          </p:cNvPr>
          <p:cNvCxnSpPr/>
          <p:nvPr/>
        </p:nvCxnSpPr>
        <p:spPr>
          <a:xfrm>
            <a:off x="7824788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E7FAAC-5F9C-4411-9066-E2F74C1A62F7}"/>
              </a:ext>
            </a:extLst>
          </p:cNvPr>
          <p:cNvCxnSpPr/>
          <p:nvPr/>
        </p:nvCxnSpPr>
        <p:spPr>
          <a:xfrm>
            <a:off x="3575050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7">
            <a:extLst>
              <a:ext uri="{FF2B5EF4-FFF2-40B4-BE49-F238E27FC236}">
                <a16:creationId xmlns:a16="http://schemas.microsoft.com/office/drawing/2014/main" id="{9EACC5B0-C376-4DA7-9167-9A31646C693B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846043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>
                <a:solidFill>
                  <a:srgbClr val="00B050"/>
                </a:solidFill>
                <a:latin typeface="+mn-lt"/>
              </a:rPr>
              <a:t>НАРУШЕНИЕ ПРАВИЛ ДОСТУПНОСТИ</a:t>
            </a:r>
            <a:endParaRPr lang="ru-RU" altLang="ru-RU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524000" y="115888"/>
            <a:ext cx="9144000" cy="9366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smtClean="0"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smtClean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smtClean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smtClean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 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b="1" smtClean="0"/>
              <a:t>Непредоставление информации: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 предоставляет сведения о местонахождении вовремя;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 указывает одночасовой интервал абсолютной доступности;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неточно и некорректно указывает информацию.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10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b="1" smtClean="0"/>
              <a:t>Пропущенный тест:</a:t>
            </a:r>
            <a:r>
              <a:rPr lang="ru-RU" altLang="ru-RU" sz="1800" smtClean="0"/>
              <a:t> отсутствие спортсмена по указанному адресу во время одночасового интервала.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algn="just" eaLnBrk="1" hangingPunct="1"/>
            <a:endParaRPr lang="ru-RU" altLang="ru-RU" smtClean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A7A915B-2DFF-4AEE-AC4D-A2DF1DEB91D7}"/>
              </a:ext>
            </a:extLst>
          </p:cNvPr>
          <p:cNvSpPr txBox="1">
            <a:spLocks/>
          </p:cNvSpPr>
          <p:nvPr/>
        </p:nvSpPr>
        <p:spPr bwMode="auto">
          <a:xfrm>
            <a:off x="1774825" y="1773238"/>
            <a:ext cx="8001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8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atin typeface="+mn-lt"/>
              </a:rPr>
              <a:t>	</a:t>
            </a:r>
            <a:r>
              <a:rPr lang="en-US" sz="3800" dirty="0">
                <a:latin typeface="+mn-lt"/>
              </a:rPr>
              <a:t>	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C729B64-0D44-42CE-8065-4BCF94E0CCC5}"/>
              </a:ext>
            </a:extLst>
          </p:cNvPr>
          <p:cNvSpPr/>
          <p:nvPr/>
        </p:nvSpPr>
        <p:spPr>
          <a:xfrm>
            <a:off x="3648075" y="1484313"/>
            <a:ext cx="6048375" cy="16573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Любое сочетание трех нарушений правил доступности (непредоставление информации /пропущенный тест) в течение </a:t>
            </a:r>
            <a:r>
              <a:rPr lang="ru-RU" b="1" dirty="0">
                <a:solidFill>
                  <a:schemeClr val="tx1"/>
                </a:solidFill>
              </a:rPr>
              <a:t>12 месяцев </a:t>
            </a:r>
            <a:r>
              <a:rPr lang="ru-RU" dirty="0">
                <a:solidFill>
                  <a:schemeClr val="tx1"/>
                </a:solidFill>
              </a:rPr>
              <a:t>является нарушением антидопинговых правил и может привести к дисквалификации.</a:t>
            </a:r>
          </a:p>
        </p:txBody>
      </p:sp>
      <p:pic>
        <p:nvPicPr>
          <p:cNvPr id="27653" name="Рисунок 15" descr="Кодекс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2875"/>
            <a:ext cx="1293813" cy="1871663"/>
          </a:xfrm>
          <a:prstGeom prst="rect">
            <a:avLst/>
          </a:prstGeom>
          <a:noFill/>
          <a:ln w="9525">
            <a:solidFill>
              <a:schemeClr val="tx1">
                <a:alpha val="5607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extLst>
              <a:ext uri="{FF2B5EF4-FFF2-40B4-BE49-F238E27FC236}">
                <a16:creationId xmlns:a16="http://schemas.microsoft.com/office/drawing/2014/main" id="{99B7AF12-9DC6-4BF1-945D-991BE16A5C95}"/>
              </a:ext>
            </a:extLst>
          </p:cNvPr>
          <p:cNvSpPr/>
          <p:nvPr/>
        </p:nvSpPr>
        <p:spPr>
          <a:xfrm>
            <a:off x="3143250" y="2133600"/>
            <a:ext cx="431800" cy="411163"/>
          </a:xfrm>
          <a:prstGeom prst="notchedRightArrow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9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ФАЛЬСИФИКАЦИЯ ИЛИ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ПОПЫТКА ФАЛЬСИФИКАЦИИ</a:t>
            </a:r>
          </a:p>
        </p:txBody>
      </p:sp>
      <p:sp>
        <p:nvSpPr>
          <p:cNvPr id="30723" name="TextBox 9">
            <a:extLst>
              <a:ext uri="{FF2B5EF4-FFF2-40B4-BE49-F238E27FC236}">
                <a16:creationId xmlns:a16="http://schemas.microsoft.com/office/drawing/2014/main" id="{42EBD8DF-34F0-443D-8E86-7C3622D6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349500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>
                <a:latin typeface="Constantia" panose="02030602050306030303" pitchFamily="18" charset="0"/>
              </a:rPr>
              <a:t> </a:t>
            </a:r>
            <a:r>
              <a:rPr lang="ru-RU" altLang="ru-RU" sz="2400" dirty="0"/>
              <a:t>предоставление ложной информации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во время процедуры тестирования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/>
              <a:t> изменение идентификационного кода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/>
              <a:t> разбитие емкости с пробой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39788" y="17002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НАПРИМЕР:</a:t>
            </a:r>
          </a:p>
        </p:txBody>
      </p:sp>
      <p:pic>
        <p:nvPicPr>
          <p:cNvPr id="286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5850" r="36417" b="34250"/>
          <a:stretch>
            <a:fillRect/>
          </a:stretch>
        </p:blipFill>
        <p:spPr bwMode="auto">
          <a:xfrm>
            <a:off x="6959600" y="1557338"/>
            <a:ext cx="49688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27655-74D1-4150-8D1C-D82064C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</a:rPr>
              <a:t>Онлайн обучение</a:t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www.rusada.triagonal.net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F33B36D9-523E-4862-BA23-B5BBB1129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344" r="40659" b="16075"/>
          <a:stretch/>
        </p:blipFill>
        <p:spPr bwMode="auto">
          <a:xfrm>
            <a:off x="31750" y="1520825"/>
            <a:ext cx="8051800" cy="527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24802" r="35236" b="26900"/>
          <a:stretch>
            <a:fillRect/>
          </a:stretch>
        </p:blipFill>
        <p:spPr bwMode="auto">
          <a:xfrm>
            <a:off x="8918575" y="4264025"/>
            <a:ext cx="3044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0861" r="54475" b="21410"/>
          <a:stretch>
            <a:fillRect/>
          </a:stretch>
        </p:blipFill>
        <p:spPr>
          <a:xfrm>
            <a:off x="8183563" y="1503363"/>
            <a:ext cx="3405187" cy="27606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ОБЛАДАНИЕ ЗАПРЕЩЕННЫМИ СУБСТАНЦИЯМИ И МЕТОДАМИ </a:t>
            </a:r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id="{C8215BFB-822C-42C2-A759-6F7F2B3A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700213"/>
            <a:ext cx="11890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Спортсмен / тренер не имеет </a:t>
            </a:r>
            <a:r>
              <a:rPr lang="ru-RU" altLang="ru-RU" sz="2400" dirty="0"/>
              <a:t>право хранить препарат, содержащий запрещенную субстанцию, или запрещенный метод</a:t>
            </a:r>
            <a:endParaRPr lang="ru-RU" altLang="ru-RU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ТОЛЬКО ВРАЧ для оказания </a:t>
            </a:r>
            <a:r>
              <a:rPr lang="ru-RU" altLang="ru-RU" sz="2400" b="1" u="sng" dirty="0">
                <a:solidFill>
                  <a:srgbClr val="FF0000"/>
                </a:solidFill>
                <a:latin typeface="+mn-lt"/>
              </a:rPr>
              <a:t>экстренной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 медицинской помощи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</p:txBody>
      </p:sp>
      <p:sp>
        <p:nvSpPr>
          <p:cNvPr id="30725" name="TextBox 22">
            <a:extLst>
              <a:ext uri="{FF2B5EF4-FFF2-40B4-BE49-F238E27FC236}">
                <a16:creationId xmlns:a16="http://schemas.microsoft.com/office/drawing/2014/main" id="{8EE9093B-2B9D-462C-917E-4A22886A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727450"/>
            <a:ext cx="3527425" cy="2554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1DA838"/>
                </a:solidFill>
                <a:latin typeface="+mn-lt"/>
              </a:rPr>
              <a:t>Исключение – наличие у спортсмена разрешения на ТИ!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5250" r="27058" b="23282"/>
          <a:stretch>
            <a:fillRect/>
          </a:stretch>
        </p:blipFill>
        <p:spPr bwMode="auto">
          <a:xfrm>
            <a:off x="263525" y="3662363"/>
            <a:ext cx="3830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90D108E-3E96-46EE-8315-BA70B4060AD6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9C773B2-A5FD-4523-A153-DAFC516C54AC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AAFBDDB-DB2B-4745-811B-B00BCDA9EA31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РАСПРОСТРАНЕНИЕ ИЛИ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ПОПЫТКА РАСПРОСТРАНЕНИЯ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C8268EF2-8586-408A-AD8D-A7AAC8B5C5BE}"/>
              </a:ext>
            </a:extLst>
          </p:cNvPr>
          <p:cNvSpPr txBox="1">
            <a:spLocks/>
          </p:cNvSpPr>
          <p:nvPr/>
        </p:nvSpPr>
        <p:spPr bwMode="auto">
          <a:xfrm>
            <a:off x="1524000" y="31416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НАЗНАЧЕНИЕ ИЛИ ПОПЫТКА НАЗНАЧЕНИЯ</a:t>
            </a: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53" name="TextBox 19">
            <a:extLst>
              <a:ext uri="{FF2B5EF4-FFF2-40B4-BE49-F238E27FC236}">
                <a16:creationId xmlns:a16="http://schemas.microsoft.com/office/drawing/2014/main" id="{66EA4ED5-555A-4377-BDAA-2EC04DD0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700213"/>
            <a:ext cx="4391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Период дисквалификации может быть пожизненным!</a:t>
            </a:r>
          </a:p>
        </p:txBody>
      </p:sp>
      <p:sp>
        <p:nvSpPr>
          <p:cNvPr id="31754" name="TextBox 22">
            <a:extLst>
              <a:ext uri="{FF2B5EF4-FFF2-40B4-BE49-F238E27FC236}">
                <a16:creationId xmlns:a16="http://schemas.microsoft.com/office/drawing/2014/main" id="{9D1DBB79-49B1-449B-B7B3-482ED3BE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724400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Исключение – наличие у спортсмена разрешения на ТИ!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4802" r="31100" b="22701"/>
          <a:stretch>
            <a:fillRect/>
          </a:stretch>
        </p:blipFill>
        <p:spPr bwMode="auto">
          <a:xfrm>
            <a:off x="8220075" y="2382838"/>
            <a:ext cx="32750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9ECAF1C-C54A-41E5-8034-FD8EC04EB7EC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C24AEA3-57F4-46AC-816A-C268BEDCEB4D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5FA48FC-4229-48C0-A346-C930E41973C3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2" name="Заголовок 3"/>
          <p:cNvSpPr>
            <a:spLocks noGrp="1"/>
          </p:cNvSpPr>
          <p:nvPr>
            <p:ph type="title"/>
          </p:nvPr>
        </p:nvSpPr>
        <p:spPr>
          <a:xfrm>
            <a:off x="1414463" y="3595688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ПРОФЕССИОНАЛЬНОЕ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СОТРУДНИЧЕСТВО</a:t>
            </a: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75514167-A1AF-4398-8905-F777BAFEDDC6}"/>
              </a:ext>
            </a:extLst>
          </p:cNvPr>
          <p:cNvSpPr txBox="1">
            <a:spLocks/>
          </p:cNvSpPr>
          <p:nvPr/>
        </p:nvSpPr>
        <p:spPr bwMode="auto">
          <a:xfrm>
            <a:off x="1524000" y="2603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СОУЧАСТИЕ</a:t>
            </a:r>
          </a:p>
        </p:txBody>
      </p:sp>
      <p:sp>
        <p:nvSpPr>
          <p:cNvPr id="32777" name="TextBox 17">
            <a:extLst>
              <a:ext uri="{FF2B5EF4-FFF2-40B4-BE49-F238E27FC236}">
                <a16:creationId xmlns:a16="http://schemas.microsoft.com/office/drawing/2014/main" id="{9F555CB9-80AB-4864-8BBD-BCEDA89E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052513"/>
            <a:ext cx="10009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</a:p>
        </p:txBody>
      </p:sp>
      <p:sp>
        <p:nvSpPr>
          <p:cNvPr id="32778" name="TextBox 18">
            <a:extLst>
              <a:ext uri="{FF2B5EF4-FFF2-40B4-BE49-F238E27FC236}">
                <a16:creationId xmlns:a16="http://schemas.microsoft.com/office/drawing/2014/main" id="{C2405FD3-6019-47EC-A05C-B3C124D8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797425"/>
            <a:ext cx="10009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17287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И МЕЖДУНАРОДНЫХ ФЕДЕРАЦИЙ ПО ВИДАМ 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C15B7-3532-46A8-8FB6-C6704323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" t="30759" r="7475" b="19551"/>
          <a:stretch/>
        </p:blipFill>
        <p:spPr>
          <a:xfrm>
            <a:off x="98425" y="1989138"/>
            <a:ext cx="11995150" cy="38877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14288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+mn-lt"/>
              </a:rPr>
              <a:t>САНКЦИИ К </a:t>
            </a:r>
            <a:r>
              <a:rPr lang="ru-RU" altLang="ru-RU" sz="2800" b="1" dirty="0" smtClean="0">
                <a:solidFill>
                  <a:srgbClr val="00B050"/>
                </a:solidFill>
                <a:latin typeface="+mn-lt"/>
              </a:rPr>
              <a:t>СПОРТСМЕНАМ</a:t>
            </a:r>
            <a:endParaRPr lang="ru-RU" altLang="ru-RU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cs typeface="Arial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14288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+mn-lt"/>
              </a:rPr>
              <a:t>САНКЦИИ К ПЕРСОНАЛУ СПОРТСМЕНА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cs typeface="Arial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230.1.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230.2.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E39BC512-6116-4C16-BA8A-F26E9448C38B}"/>
              </a:ext>
            </a:extLst>
          </p:cNvPr>
          <p:cNvSpPr txBox="1">
            <a:spLocks/>
          </p:cNvSpPr>
          <p:nvPr/>
        </p:nvSpPr>
        <p:spPr bwMode="auto">
          <a:xfrm>
            <a:off x="5232400" y="4437063"/>
            <a:ext cx="46799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1DA838"/>
              </a:buClr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dirty="0">
                <a:cs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3D2D5D9-3C19-4A65-BEA7-D47A9F2ECB17}"/>
              </a:ext>
            </a:extLst>
          </p:cNvPr>
          <p:cNvSpPr/>
          <p:nvPr/>
        </p:nvSpPr>
        <p:spPr>
          <a:xfrm>
            <a:off x="3863975" y="1052513"/>
            <a:ext cx="36718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88F0527-F80C-475B-A8CC-65DFEE9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5"/>
            <a:ext cx="1219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ВОЗМОЖНЫЕ САНКЦИИ</a:t>
            </a:r>
            <a:endParaRPr lang="ru-RU" sz="2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9" name="Прямоугольник 14"/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E531D3A-B633-4F2D-8480-921B44BE1CAC}"/>
              </a:ext>
            </a:extLst>
          </p:cNvPr>
          <p:cNvGraphicFramePr>
            <a:graphicFrameLocks noGrp="1"/>
          </p:cNvGraphicFramePr>
          <p:nvPr/>
        </p:nvGraphicFramePr>
        <p:xfrm>
          <a:off x="1550988" y="765175"/>
          <a:ext cx="9090025" cy="596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Вид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нарушения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Стандартная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санкция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Наличие в пробе запрещенной</a:t>
                      </a:r>
                      <a:r>
                        <a:rPr lang="ru-RU" sz="1600" baseline="0" dirty="0">
                          <a:latin typeface="+mn-lt"/>
                        </a:rPr>
                        <a:t> субстанции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Использование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использования запрещенной субстанции или метода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Уклонение, отказ</a:t>
                      </a:r>
                      <a:r>
                        <a:rPr lang="ru-RU" sz="1600" b="1" baseline="0" dirty="0">
                          <a:latin typeface="+mn-lt"/>
                        </a:rPr>
                        <a:t> или неявка на процедуру сдачи пробы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</a:t>
                      </a:r>
                      <a:r>
                        <a:rPr lang="ru-RU" sz="1600" b="1" baseline="0" dirty="0">
                          <a:latin typeface="+mn-lt"/>
                        </a:rPr>
                        <a:t> года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8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Нарушение порядка</a:t>
                      </a:r>
                      <a:r>
                        <a:rPr lang="ru-RU" sz="1600" b="0" baseline="0" dirty="0">
                          <a:latin typeface="+mn-lt"/>
                        </a:rPr>
                        <a:t> предоставления информации о местонахождении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Фальсификация</a:t>
                      </a:r>
                      <a:r>
                        <a:rPr lang="ru-RU" sz="1600" b="1" baseline="0" dirty="0">
                          <a:latin typeface="+mn-lt"/>
                        </a:rPr>
                        <a:t> или попытка фальсификации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Обладание запрещенной субстанции или методом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Распространение или попытка</a:t>
                      </a:r>
                      <a:r>
                        <a:rPr lang="ru-RU" sz="1600" baseline="0" dirty="0">
                          <a:latin typeface="+mn-lt"/>
                        </a:rPr>
                        <a:t> распространения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Назначение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назначения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Соучастие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От 2 до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62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Запрещенное</a:t>
                      </a:r>
                      <a:r>
                        <a:rPr lang="ru-RU" sz="1600" baseline="0" dirty="0">
                          <a:latin typeface="+mn-lt"/>
                        </a:rPr>
                        <a:t> сотрудничество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FC4A20A-94A1-4750-8122-C9E7B3580927}"/>
              </a:ext>
            </a:extLst>
          </p:cNvPr>
          <p:cNvSpPr txBox="1">
            <a:spLocks/>
          </p:cNvSpPr>
          <p:nvPr/>
        </p:nvSpPr>
        <p:spPr bwMode="auto">
          <a:xfrm>
            <a:off x="1487488" y="549275"/>
            <a:ext cx="9288462" cy="59039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СПАСИБО ЗА ВНИМАНИЕ!</a:t>
            </a:r>
            <a:endParaRPr lang="ru-RU" sz="10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00B050"/>
                </a:solidFill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Горячая линия: </a:t>
            </a:r>
            <a:r>
              <a:rPr lang="ru-RU" sz="2800" b="1" dirty="0"/>
              <a:t>8 (800) 770-03-32 (бесплатно по РФ)</a:t>
            </a:r>
            <a:br>
              <a:rPr lang="ru-RU" sz="2800" b="1" dirty="0"/>
            </a:br>
            <a:r>
              <a:rPr lang="ru-RU" sz="2800" b="1" dirty="0"/>
              <a:t>+7 (965) 327-16-78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>125284</a:t>
            </a:r>
            <a:r>
              <a:rPr lang="ru-RU" sz="2800" dirty="0"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/>
            </a:r>
            <a:br>
              <a:rPr lang="en-US" sz="2800" dirty="0">
                <a:cs typeface="Arial" charset="0"/>
              </a:rPr>
            </a:br>
            <a:endParaRPr lang="ru-RU" sz="2800" dirty="0"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4035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6021388"/>
            <a:ext cx="3032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6021388"/>
            <a:ext cx="3032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21388"/>
            <a:ext cx="30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 descr="0_c80ca_1a92b012_or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7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 курса = 2 сертификата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9718" r="53104" b="59419"/>
          <a:stretch>
            <a:fillRect/>
          </a:stretch>
        </p:blipFill>
        <p:spPr bwMode="auto">
          <a:xfrm>
            <a:off x="1524000" y="836613"/>
            <a:ext cx="49323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 l="20981" t="13401" r="21320" b="13743"/>
          <a:stretch>
            <a:fillRect/>
          </a:stretch>
        </p:blipFill>
        <p:spPr bwMode="auto">
          <a:xfrm>
            <a:off x="5232400" y="2997200"/>
            <a:ext cx="5435600" cy="3860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smtClean="0"/>
              <a:t>Персонал спортсмена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09600" y="1844675"/>
            <a:ext cx="10972800" cy="36337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mtClean="0"/>
              <a:t>Любой тренер, педагог, менеджер, агент, технический персонал команды, официальное лицо, медицинский, парамедицинский персонал, родитель или любое иное Лицо, работающее со Спортсменом, оказывающее ему медицинскую помощь или помогающее Спортсмену при подготовке и участии в спортивных Соревнованиях.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D1BE41B-1B5A-4C12-9ACF-DB23B56B7B8E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Рисунок 16" descr="Кодекс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2814638" cy="4073525"/>
          </a:xfrm>
          <a:prstGeom prst="rect">
            <a:avLst/>
          </a:prstGeom>
          <a:noFill/>
          <a:ln w="9525">
            <a:solidFill>
              <a:schemeClr val="tx1">
                <a:alpha val="5607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652C06-1492-4BBD-91C6-8BBD33FDB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33" t="10977" r="34637" b="6087"/>
          <a:stretch/>
        </p:blipFill>
        <p:spPr>
          <a:xfrm>
            <a:off x="9472613" y="835025"/>
            <a:ext cx="2719387" cy="38528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E9DF5-641B-44CE-A423-6C7EAB31AB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62" t="10127" r="35129" b="12388"/>
          <a:stretch/>
        </p:blipFill>
        <p:spPr>
          <a:xfrm>
            <a:off x="2124075" y="2805113"/>
            <a:ext cx="2847975" cy="40846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0A7CA8-8CC4-4AA0-9263-C4DAFF9EE2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63" t="11151" r="34645" b="12201"/>
          <a:stretch/>
        </p:blipFill>
        <p:spPr>
          <a:xfrm>
            <a:off x="4740275" y="15875"/>
            <a:ext cx="2992438" cy="40417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B2E90-C170-401D-985F-8F24644708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56" t="30050" r="50591" b="16400"/>
          <a:stretch/>
        </p:blipFill>
        <p:spPr>
          <a:xfrm>
            <a:off x="6954838" y="3108325"/>
            <a:ext cx="2719387" cy="37496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31775"/>
            <a:ext cx="10972800" cy="1143000"/>
          </a:xfrm>
        </p:spPr>
        <p:txBody>
          <a:bodyPr/>
          <a:lstStyle/>
          <a:p>
            <a:pPr algn="l"/>
            <a:r>
              <a:rPr lang="ru-RU" altLang="ru-RU" b="1" smtClean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EA446-2482-4233-863C-8BCEF4D3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3063"/>
            <a:ext cx="11582400" cy="52578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Защита фундаментального права спортсменов участвовать в соревнованиях, свободных от допинга</a:t>
            </a:r>
          </a:p>
          <a:p>
            <a:pPr>
              <a:defRPr/>
            </a:pPr>
            <a:endParaRPr lang="ru-RU" sz="36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3600" b="1" dirty="0"/>
              <a:t>ДОПИНГ</a:t>
            </a:r>
            <a:r>
              <a:rPr lang="ru-RU" altLang="ru-RU" sz="3600" dirty="0"/>
              <a:t> – </a:t>
            </a:r>
            <a:r>
              <a:rPr lang="ru-RU" sz="3600" dirty="0"/>
              <a:t>совершение одного или нескольких нарушений антидопинговых </a:t>
            </a:r>
            <a:r>
              <a:rPr lang="ru-RU" sz="3600" dirty="0" smtClean="0"/>
              <a:t>правил.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ВИДЫ НАРУШЕНИЙ АНТИДОПИНГОВЫХ ПРАВИЛ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C7915D3-6269-43CE-A466-6706893FC09C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74">
            <a:extLst>
              <a:ext uri="{FF2B5EF4-FFF2-40B4-BE49-F238E27FC236}">
                <a16:creationId xmlns:a16="http://schemas.microsoft.com/office/drawing/2014/main" id="{396EC092-64E0-4766-97C4-EA81707F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692150"/>
            <a:ext cx="114252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ru-RU" altLang="ru-RU" sz="2400" b="1" dirty="0">
                <a:latin typeface="+mn-lt"/>
              </a:rPr>
              <a:t>Ст. 2 Всемирного антидопингового кодекса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</a:rPr>
              <a:t>Наличие запрещенной субстанции в пробе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Использование или попытка использования запрещенной субстанции или метода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Уклонение, отказ или неявка на процедуру сдачи пробы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Нарушение 3-х правил доступности в течение 12 месяцев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Фальсификация или попытка фальсификации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Обладание запрещенной субстанцией или методом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Распространение или попытка распространения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Назначение или попытка назначения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Соучастие</a:t>
            </a:r>
            <a:endParaRPr lang="ru-RU" altLang="ru-RU" sz="22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Профессиональное сотрудничество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900" r="42912" b="38451"/>
          <a:stretch>
            <a:fillRect/>
          </a:stretch>
        </p:blipFill>
        <p:spPr bwMode="auto">
          <a:xfrm>
            <a:off x="10552113" y="1201738"/>
            <a:ext cx="16176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9538" y="0"/>
            <a:ext cx="11890375" cy="285273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НАЛИЧИЕ ЗАПРЕЩЕННОЙ СУБСТАНЦИИ В ПРОБЕ</a:t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r>
              <a:rPr lang="ru-RU" altLang="ru-RU" sz="3200" b="1" smtClean="0">
                <a:solidFill>
                  <a:srgbClr val="00B050"/>
                </a:solidFill>
              </a:rPr>
              <a:t/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r>
              <a:rPr lang="ru-RU" altLang="ru-RU" sz="3200" b="1" smtClean="0">
                <a:solidFill>
                  <a:srgbClr val="00B050"/>
                </a:solidFill>
              </a:rPr>
              <a:t>ИСПОЛЬЗОВАНИЕ ИЛИ ПОПЫТКА ИСПОЛЬЗОВАНИЯ ЗАПРЕЩЕННОЙ СУБСТАНЦИИ ИЛИ МЕТОДА</a:t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endParaRPr lang="ru-RU" altLang="ru-RU" sz="3200" b="1" smtClean="0">
              <a:solidFill>
                <a:srgbClr val="00B050"/>
              </a:solidFill>
            </a:endParaRPr>
          </a:p>
        </p:txBody>
      </p:sp>
      <p:sp>
        <p:nvSpPr>
          <p:cNvPr id="10243" name="TextBox 7">
            <a:extLst>
              <a:ext uri="{FF2B5EF4-FFF2-40B4-BE49-F238E27FC236}">
                <a16:creationId xmlns:a16="http://schemas.microsoft.com/office/drawing/2014/main" id="{0A043FD1-AE99-4A4B-82C2-2B44194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3646488"/>
            <a:ext cx="62817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+mn-lt"/>
              </a:rPr>
              <a:t>Запрещенный список </a:t>
            </a:r>
            <a:r>
              <a:rPr lang="ru-RU" altLang="ru-RU" sz="2400" dirty="0">
                <a:latin typeface="+mn-lt"/>
              </a:rPr>
              <a:t>-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перечень запрещенных в спорте субстанций и методов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latin typeface="+mn-lt"/>
              </a:rPr>
              <a:t>ПЕРЕСМАТРИВАЕТСЯ </a:t>
            </a:r>
            <a:r>
              <a:rPr lang="ru-RU" altLang="ru-RU" sz="2400" b="1" u="sng" dirty="0">
                <a:solidFill>
                  <a:srgbClr val="00B050"/>
                </a:solidFill>
                <a:latin typeface="+mn-lt"/>
              </a:rPr>
              <a:t>МИНИМУМ 1 РАЗ В ГОД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0976F-DD8E-4DFC-96DB-F2D8306A19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1151" r="34645" b="12201"/>
          <a:stretch/>
        </p:blipFill>
        <p:spPr>
          <a:xfrm>
            <a:off x="755650" y="2265363"/>
            <a:ext cx="3313113" cy="44751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74825" y="260350"/>
            <a:ext cx="5976938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Constantia" pitchFamily="18" charset="0"/>
              </a:rPr>
              <a:t>ЗАПРЕЩЕННЫЙ СПИСОК</a:t>
            </a:r>
            <a:endParaRPr lang="ru-RU" sz="28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351088" y="1268413"/>
            <a:ext cx="7777162" cy="338455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СУБСТАНЦИИ И МЕТОДЫ, </a:t>
            </a: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ВСЕ ВРЕМЯ</a:t>
            </a:r>
            <a:endParaRPr lang="ru-RU" sz="1600" dirty="0">
              <a:solidFill>
                <a:srgbClr val="00B050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ru-RU" sz="1050" dirty="0"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СУБСТАНЦИИ, 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СОРЕВНОВАТЕЛЬНЫЙ ПЕРИОД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 СУБСТАНЦИИ, 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ОТДЕЛЬНЫХ ВИДАХ </a:t>
            </a:r>
            <a:r>
              <a:rPr lang="ru-RU" sz="16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СПОРТА</a:t>
            </a:r>
            <a:endParaRPr lang="ru-RU" sz="1600" dirty="0">
              <a:latin typeface="Constantia" pitchFamily="18" charset="0"/>
              <a:cs typeface="Arial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3935413" y="5516563"/>
            <a:ext cx="366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ПРОГРАММА МОНИТОРИНГА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5519738" y="4292600"/>
            <a:ext cx="72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4E251-0B7E-496A-9869-4E7A3E338526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10161</TotalTime>
  <Words>994</Words>
  <Application>Microsoft Office PowerPoint</Application>
  <PresentationFormat>Широкоэкранный</PresentationFormat>
  <Paragraphs>260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</vt:lpstr>
      <vt:lpstr>Тема Office</vt:lpstr>
      <vt:lpstr>Нарушение антидопинговых правил. Права и обязанности спортсменов и персонала спортсменов.</vt:lpstr>
      <vt:lpstr>Онлайн обучение www.rusada.triagonal.net</vt:lpstr>
      <vt:lpstr>2 курса = 2 сертификата</vt:lpstr>
      <vt:lpstr>Персонал спортсмена</vt:lpstr>
      <vt:lpstr>Презентация PowerPoint</vt:lpstr>
      <vt:lpstr>Цель</vt:lpstr>
      <vt:lpstr>ВИДЫ НАРУШЕНИЙ АНТИДОПИНГОВЫХ ПРАВИЛ</vt:lpstr>
      <vt:lpstr>НАЛИЧИЕ ЗАПРЕЩЕННОЙ СУБСТАНЦИИ В ПРОБЕ  ИСПОЛЬЗОВАНИЕ ИЛИ ПОПЫТКА ИСПОЛЬЗОВАНИЯ ЗАПРЕЩЕННОЙ СУБСТАНЦИИ ИЛИ МЕТОДА </vt:lpstr>
      <vt:lpstr>ЗАПРЕЩЕННЫЙ СПИСОК</vt:lpstr>
      <vt:lpstr>БИОЛОГИЧЕСКИ АКТИВНЫЕ ДОБАВКИ СПОРТИВНОЕ ПИТАНИЕ</vt:lpstr>
      <vt:lpstr>Адрес сервиса: list.rusada.ru</vt:lpstr>
      <vt:lpstr>ОТКАЗ И ИНОЕ УКЛОНЕНИЕ ОТ СДАЧИ ПРОБЫ</vt:lpstr>
      <vt:lpstr>ПРИЧИНЫ ОТСРОЧКИ НЕМЕДЛЕННОЙ ЯВКИ СПОРТСМЕНА НА ПУНКТ ДОПИНГ-КОНТРОЛЯ</vt:lpstr>
      <vt:lpstr>Имеет право на:</vt:lpstr>
      <vt:lpstr>ПРОЦЕДУРА ДОПИНГ-КОНТРОЛЯ</vt:lpstr>
      <vt:lpstr>Презентация PowerPoint</vt:lpstr>
      <vt:lpstr>Презентация PowerPoint</vt:lpstr>
      <vt:lpstr>Презентация PowerPoint</vt:lpstr>
      <vt:lpstr>ФАЛЬСИФИКАЦИЯ ИЛИ 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ПРОФЕССИОНАЛЬНОЕ  СОТРУДНИЧЕСТВО</vt:lpstr>
      <vt:lpstr>СПИСОК ПЕРСОНАЛА СПОРТСМЕНА, ОТБЫВАЮЩЕГО ДИСКВАЛИФИКАЦИЮ ПО РЕШЕНИЮ ОБЩЕРОССИЙСКИХ И МЕЖДУНАРОДНЫХ ФЕДЕРАЦИЙ ПО ВИДАМ СПОРТА</vt:lpstr>
      <vt:lpstr>САНКЦИИ К СПОРТСМЕНАМ</vt:lpstr>
      <vt:lpstr>САНКЦИИ К ПЕРСОНАЛУ СПОРТСМЕНА</vt:lpstr>
      <vt:lpstr>Презентация PowerPoint</vt:lpstr>
      <vt:lpstr>Презентация PowerPoint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rusada</dc:creator>
  <cp:lastModifiedBy>Сизикова Екатерина Сергеевна</cp:lastModifiedBy>
  <cp:revision>1146</cp:revision>
  <dcterms:created xsi:type="dcterms:W3CDTF">2009-05-22T08:15:29Z</dcterms:created>
  <dcterms:modified xsi:type="dcterms:W3CDTF">2018-06-21T14:34:24Z</dcterms:modified>
</cp:coreProperties>
</file>