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5" r:id="rId15"/>
    <p:sldId id="270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http://www.rusada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FF0000"/>
                </a:solidFill>
                <a:effectLst>
                  <a:outerShdw blurRad="101600" dir="7200000" algn="l" rotWithShape="0">
                    <a:prstClr val="black">
                      <a:alpha val="83000"/>
                    </a:prstClr>
                  </a:outerShdw>
                  <a:reflection blurRad="838200" stA="49000" endPos="65000" dist="8636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ОРГАНИЗАЦИЯ АНТИДОПИНГОВОЙ РАБОТЫ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429000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учреждение Нижегородской области «Центр спортивной подготовки»</a:t>
            </a:r>
          </a:p>
          <a:p>
            <a:endParaRPr lang="ru-RU" dirty="0"/>
          </a:p>
        </p:txBody>
      </p:sp>
      <p:pic>
        <p:nvPicPr>
          <p:cNvPr id="4" name="Рисунок 3" descr="C:\Users\User\Desktop\Макс\Фото\oblast_gerb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5286388"/>
            <a:ext cx="1428760" cy="1428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Макс\Фото\logo013.pn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20" y="5357826"/>
            <a:ext cx="1500198" cy="1357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8860" y="357166"/>
            <a:ext cx="40172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СИСТЕМА</a:t>
            </a:r>
            <a:r>
              <a:rPr lang="en-US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ADAMS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26" y="2857496"/>
            <a:ext cx="878687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sz="2000" u="sng" spc="35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ОРМАЦИЯ, КОТОРУЮ ДОЛЖЕН ПРЕДОСТАВИТЬ СПОРТСМЕН: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3357562"/>
            <a:ext cx="878687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контактные</a:t>
            </a:r>
            <a:r>
              <a:rPr lang="ru-RU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данные</a:t>
            </a:r>
          </a:p>
          <a:p>
            <a:pPr marL="405765" indent="-393065">
              <a:lnSpc>
                <a:spcPct val="100000"/>
              </a:lnSpc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05765" algn="l"/>
                <a:tab pos="406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текущего</a:t>
            </a:r>
            <a:r>
              <a:rPr lang="ru-RU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местожительства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07034" indent="-394335">
              <a:lnSpc>
                <a:spcPct val="100000"/>
              </a:lnSpc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07034" algn="l"/>
                <a:tab pos="407670" algn="l"/>
              </a:tabLst>
            </a:pP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расписание</a:t>
            </a:r>
            <a:r>
              <a:rPr lang="ru-RU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тренировок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58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предстоящие</a:t>
            </a:r>
            <a:r>
              <a:rPr lang="ru-RU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соревнования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07034" indent="-394335">
              <a:lnSpc>
                <a:spcPct val="100000"/>
              </a:lnSpc>
              <a:spcBef>
                <a:spcPts val="1580"/>
              </a:spcBef>
              <a:buClr>
                <a:srgbClr val="1DA838"/>
              </a:buClr>
              <a:buFont typeface="Wingdings"/>
              <a:buChar char=""/>
              <a:tabLst>
                <a:tab pos="407034" algn="l"/>
                <a:tab pos="407670" algn="l"/>
              </a:tabLst>
            </a:pP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прочая</a:t>
            </a:r>
            <a:r>
              <a:rPr lang="ru-RU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</a:t>
            </a:r>
            <a:r>
              <a:rPr lang="ru-RU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местонахождении</a:t>
            </a:r>
            <a:r>
              <a:rPr lang="ru-RU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каждый</a:t>
            </a:r>
            <a:r>
              <a:rPr lang="ru-RU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день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10209" indent="-397510"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</a:tabLst>
            </a:pPr>
            <a:r>
              <a:rPr lang="ru-RU" b="1" spc="-15" dirty="0">
                <a:latin typeface="Times New Roman" pitchFamily="18" charset="0"/>
                <a:cs typeface="Times New Roman" pitchFamily="18" charset="0"/>
              </a:rPr>
              <a:t>одночасовой </a:t>
            </a:r>
            <a:r>
              <a:rPr lang="ru-RU" b="1" spc="-5" dirty="0">
                <a:latin typeface="Times New Roman" pitchFamily="18" charset="0"/>
                <a:cs typeface="Times New Roman" pitchFamily="18" charset="0"/>
              </a:rPr>
              <a:t>интервал </a:t>
            </a:r>
            <a:r>
              <a:rPr lang="ru-RU" b="1" spc="-20" dirty="0">
                <a:latin typeface="Times New Roman" pitchFamily="18" charset="0"/>
                <a:cs typeface="Times New Roman" pitchFamily="18" charset="0"/>
              </a:rPr>
              <a:t>абсолютной</a:t>
            </a:r>
            <a:r>
              <a:rPr lang="ru-RU" b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доступности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минут</a:t>
            </a:r>
            <a:r>
              <a:rPr lang="ru-RU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промежутке</a:t>
            </a:r>
            <a:r>
              <a:rPr lang="ru-RU" spc="-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5.00</a:t>
            </a:r>
            <a:r>
              <a:rPr lang="ru-RU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утра</a:t>
            </a:r>
            <a:r>
              <a:rPr lang="ru-RU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23.00</a:t>
            </a:r>
            <a:r>
              <a:rPr lang="ru-RU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вечера,</a:t>
            </a:r>
            <a:r>
              <a:rPr lang="ru-RU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которые  </a:t>
            </a: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спортсмен</a:t>
            </a:r>
            <a:r>
              <a:rPr lang="ru-RU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считает</a:t>
            </a:r>
            <a:r>
              <a:rPr lang="ru-RU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5" dirty="0">
                <a:latin typeface="Times New Roman" pitchFamily="18" charset="0"/>
                <a:cs typeface="Times New Roman" pitchFamily="18" charset="0"/>
              </a:rPr>
              <a:t>наиболее</a:t>
            </a:r>
            <a:r>
              <a:rPr lang="ru-RU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0" dirty="0">
                <a:latin typeface="Times New Roman" pitchFamily="18" charset="0"/>
                <a:cs typeface="Times New Roman" pitchFamily="18" charset="0"/>
              </a:rPr>
              <a:t>удобными</a:t>
            </a:r>
            <a:r>
              <a:rPr lang="ru-RU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latin typeface="Times New Roman" pitchFamily="18" charset="0"/>
                <a:cs typeface="Times New Roman" pitchFamily="18" charset="0"/>
              </a:rPr>
              <a:t>тестирования)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10209" indent="-397510">
              <a:lnSpc>
                <a:spcPct val="100000"/>
              </a:lnSpc>
              <a:spcBef>
                <a:spcPts val="1585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285860"/>
            <a:ext cx="85011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разработанная ВАДА программа для сбора и хранения данных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допинг- контроля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(информация  о местонахождении, информация по пробам и результаты анализа, разрешения на терапевтическое использование, данные паспорта).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Пользователи: спортсмены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федерации, ВАДА и антидопинговые лаборатории.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5720" y="1357298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2607945" algn="l"/>
                <a:tab pos="3923665" algn="l"/>
                <a:tab pos="4801235" algn="l"/>
                <a:tab pos="6250940" algn="l"/>
                <a:tab pos="6494780" algn="l"/>
              </a:tabLst>
            </a:pP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Любое </a:t>
            </a:r>
            <a:r>
              <a:rPr lang="ru-RU" sz="2000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15" dirty="0">
                <a:latin typeface="Times New Roman" pitchFamily="18" charset="0"/>
                <a:cs typeface="Times New Roman" pitchFamily="18" charset="0"/>
              </a:rPr>
              <a:t>сочетание </a:t>
            </a:r>
            <a:r>
              <a:rPr lang="ru-RU" sz="2000" spc="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трех	</a:t>
            </a:r>
            <a:r>
              <a:rPr lang="ru-RU" sz="2000" spc="-10" dirty="0">
                <a:latin typeface="Times New Roman" pitchFamily="18" charset="0"/>
                <a:cs typeface="Times New Roman" pitchFamily="18" charset="0"/>
              </a:rPr>
              <a:t>нарушений	</a:t>
            </a: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правил	доступности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	</a:t>
            </a: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течение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12  </a:t>
            </a:r>
            <a:r>
              <a:rPr lang="ru-RU" sz="2000" b="1" spc="-5" dirty="0">
                <a:latin typeface="Times New Roman" pitchFamily="18" charset="0"/>
                <a:cs typeface="Times New Roman" pitchFamily="18" charset="0"/>
              </a:rPr>
              <a:t>месяцев </a:t>
            </a:r>
            <a:r>
              <a:rPr lang="ru-RU" sz="2000" spc="-15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000" spc="-10" dirty="0">
                <a:latin typeface="Times New Roman" pitchFamily="18" charset="0"/>
                <a:cs typeface="Times New Roman" pitchFamily="18" charset="0"/>
              </a:rPr>
              <a:t>нарушением </a:t>
            </a: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антидопинговых</a:t>
            </a:r>
            <a:r>
              <a:rPr lang="ru-RU" sz="2000" spc="-1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правил!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714620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604" algn="ctr">
              <a:lnSpc>
                <a:spcPct val="100000"/>
              </a:lnSpc>
              <a:spcBef>
                <a:spcPts val="530"/>
              </a:spcBef>
            </a:pPr>
            <a:r>
              <a:rPr lang="ru-RU" sz="2000" b="1" spc="-15" dirty="0" err="1">
                <a:latin typeface="Times New Roman" pitchFamily="18" charset="0"/>
                <a:cs typeface="Times New Roman" pitchFamily="18" charset="0"/>
              </a:rPr>
              <a:t>Непредоставление</a:t>
            </a:r>
            <a:r>
              <a:rPr lang="ru-RU" sz="2000" b="1" spc="-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>
                <a:latin typeface="Times New Roman" pitchFamily="18" charset="0"/>
                <a:cs typeface="Times New Roman" pitchFamily="18" charset="0"/>
              </a:rPr>
              <a:t>информации:</a:t>
            </a:r>
          </a:p>
          <a:p>
            <a:pPr marL="1905" algn="ctr">
              <a:lnSpc>
                <a:spcPct val="100000"/>
              </a:lnSpc>
              <a:spcBef>
                <a:spcPts val="40"/>
              </a:spcBef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85728"/>
            <a:ext cx="707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ВИДЫ НАРУШЕНИЙ ПРАВИЛ ДОСТУПНОСТИ ДЛЯ ТЕСТИРОВАНИЯ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3286124"/>
            <a:ext cx="8501122" cy="94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Спортсмен не предоставляет сведения о местонахождении вовремя;</a:t>
            </a:r>
          </a:p>
          <a:p>
            <a:pPr marL="35560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Спортсмен не указывает одночасовой интервал абсолютной доступности;</a:t>
            </a:r>
          </a:p>
          <a:p>
            <a:pPr marL="35560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pc="-10" dirty="0">
                <a:latin typeface="Times New Roman" pitchFamily="18" charset="0"/>
                <a:cs typeface="Times New Roman" pitchFamily="18" charset="0"/>
              </a:rPr>
              <a:t>Спортсмен неточно и некорректно указывает информацию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429132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505" marR="5080" indent="-3429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10" dirty="0">
                <a:latin typeface="Times New Roman" pitchFamily="18" charset="0"/>
                <a:cs typeface="Times New Roman" pitchFamily="18" charset="0"/>
              </a:rPr>
              <a:t>Пропущенный </a:t>
            </a:r>
            <a:r>
              <a:rPr lang="ru-RU" sz="2000" b="1" spc="-5" dirty="0">
                <a:latin typeface="Times New Roman" pitchFamily="18" charset="0"/>
                <a:cs typeface="Times New Roman" pitchFamily="18" charset="0"/>
              </a:rPr>
              <a:t>тест:</a:t>
            </a:r>
          </a:p>
          <a:p>
            <a:pPr marL="357505" marR="5080" indent="-342900" algn="ctr">
              <a:lnSpc>
                <a:spcPct val="100000"/>
              </a:lnSpc>
              <a:spcBef>
                <a:spcPts val="5"/>
              </a:spcBef>
            </a:pPr>
            <a:r>
              <a:rPr lang="ru-RU" sz="20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10" dirty="0">
                <a:latin typeface="Times New Roman" pitchFamily="18" charset="0"/>
                <a:cs typeface="Times New Roman" pitchFamily="18" charset="0"/>
              </a:rPr>
              <a:t>отсутствие спортсмена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указанному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адресу </a:t>
            </a: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во время  </a:t>
            </a:r>
            <a:r>
              <a:rPr lang="ru-RU" sz="2000" spc="-20" dirty="0">
                <a:latin typeface="Times New Roman" pitchFamily="18" charset="0"/>
                <a:cs typeface="Times New Roman" pitchFamily="18" charset="0"/>
              </a:rPr>
              <a:t>одночасового</a:t>
            </a:r>
            <a:r>
              <a:rPr lang="ru-RU" sz="20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5" dirty="0">
                <a:latin typeface="Times New Roman" pitchFamily="18" charset="0"/>
                <a:cs typeface="Times New Roman" pitchFamily="18" charset="0"/>
              </a:rPr>
              <a:t>интервала.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348" y="0"/>
            <a:ext cx="69294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ТЕРАПЕВТИЧЕСКОЕ ИСПОЛЬЗОВАНИЕ (ТИ)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14422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соответствии с Международным стандартом по терапевтическому использованию, спортсмен имеет право использовать субстанции или методы из Запрещенного списка для лечения при наличии разрешения на терапевтическое использование (ТИ).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143116"/>
            <a:ext cx="8572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Спортсмены, которые не являются спортсменами международного уровня, должны подавать запросы на ТИ в РУСАДА. Спортсмены международного уровня должны подавать запросы на ТИ в соответствующие международные спортивные федерации</a:t>
            </a:r>
            <a:r>
              <a:rPr lang="ru-RU" dirty="0"/>
              <a:t>.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928794" y="3143248"/>
            <a:ext cx="5068388" cy="3497114"/>
            <a:chOff x="251520" y="1556792"/>
            <a:chExt cx="7848872" cy="3456384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3203847" y="1556792"/>
              <a:ext cx="2021155" cy="5760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endParaRPr lang="ru-RU" sz="15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1200" b="1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СПОРТСМЕН</a:t>
              </a:r>
              <a:endParaRPr lang="ru-RU" sz="12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endParaRPr lang="ru-RU" sz="1500" dirty="0">
                <a:latin typeface="+mj-lt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827583" y="2924944"/>
              <a:ext cx="2684152" cy="5760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endParaRPr lang="ru-RU" sz="15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1200" b="1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МЕЖДУНАРОДНЫЙ УРОВЕНЬ</a:t>
              </a:r>
              <a:endParaRPr lang="ru-RU" sz="12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endParaRPr lang="ru-RU" sz="1500" dirty="0">
                <a:latin typeface="+mj-lt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5076056" y="2924944"/>
              <a:ext cx="2448272" cy="576064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endParaRPr lang="ru-RU" sz="15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r>
                <a:rPr lang="ru-RU" sz="1200" b="1" dirty="0">
                  <a:solidFill>
                    <a:schemeClr val="tx1"/>
                  </a:solidFill>
                  <a:latin typeface="+mj-lt"/>
                  <a:cs typeface="Times New Roman" pitchFamily="18" charset="0"/>
                </a:rPr>
                <a:t>НАЦИОНАЛЬНЫЙ УРОВЕНЬ</a:t>
              </a:r>
              <a:endParaRPr lang="ru-RU" sz="1200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  <a:p>
              <a:pPr algn="ctr"/>
              <a:endParaRPr lang="ru-RU" sz="1500" dirty="0">
                <a:latin typeface="+mj-lt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251520" y="4221088"/>
              <a:ext cx="3600400" cy="792088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r>
                <a:rPr lang="ru-RU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РАССМАТРИВАЕТ МЕЖДУНАРОДНАЯ ФЕДЕРАЦИЯ</a:t>
              </a:r>
              <a:endParaRPr lang="ru-RU" sz="12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499992" y="4221088"/>
              <a:ext cx="3600400" cy="792088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  <a:tabLst>
                  <a:tab pos="273844" algn="l"/>
                </a:tabLst>
                <a:defRPr/>
              </a:pPr>
              <a:r>
                <a:rPr lang="ru-RU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РАССМАТРИВАЕТ РУСАДА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cs typeface="Calibri" panose="020F0502020204030204" pitchFamily="34" charset="0"/>
                </a:rPr>
                <a:t>→ </a:t>
              </a:r>
              <a:r>
                <a:rPr lang="en-US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UKAD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 </a:t>
              </a:r>
            </a:p>
          </p:txBody>
        </p:sp>
        <p:cxnSp>
          <p:nvCxnSpPr>
            <p:cNvPr id="15" name="Прямая со стрелкой 14"/>
            <p:cNvCxnSpPr>
              <a:stCxn id="10" idx="2"/>
              <a:endCxn id="11" idx="0"/>
            </p:cNvCxnSpPr>
            <p:nvPr/>
          </p:nvCxnSpPr>
          <p:spPr>
            <a:xfrm flipH="1">
              <a:off x="2169659" y="2132856"/>
              <a:ext cx="2044766" cy="792087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10" idx="2"/>
              <a:endCxn id="12" idx="0"/>
            </p:cNvCxnSpPr>
            <p:nvPr/>
          </p:nvCxnSpPr>
          <p:spPr>
            <a:xfrm>
              <a:off x="4214425" y="2132856"/>
              <a:ext cx="2085767" cy="792087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>
              <a:stCxn id="11" idx="2"/>
              <a:endCxn id="13" idx="0"/>
            </p:cNvCxnSpPr>
            <p:nvPr/>
          </p:nvCxnSpPr>
          <p:spPr>
            <a:xfrm flipH="1">
              <a:off x="2051720" y="3501008"/>
              <a:ext cx="117939" cy="72008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>
              <a:stCxn id="12" idx="2"/>
              <a:endCxn id="14" idx="0"/>
            </p:cNvCxnSpPr>
            <p:nvPr/>
          </p:nvCxnSpPr>
          <p:spPr>
            <a:xfrm>
              <a:off x="6300192" y="3501008"/>
              <a:ext cx="0" cy="72008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1225689"/>
            <a:ext cx="878687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запрещенная субстанция и/или запрещенный метод необходимы для лечения острого или хронического заболевания и неприменение данной запрещенной субстанции и/или запрещенного метода приведет к значительному ухудшению состояния здоровья спортсмена; </a:t>
            </a:r>
          </a:p>
          <a:p>
            <a:pPr algn="ctr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терапевтическое использование запрещенной субстанции или запрещенного метода крайне маловероятно может привести к дополнительному улучшению спортивного результата, кроме ожидаемого улучшения состояния здоровья спортсмена после проведенного лечения острого или хронического заболевания;</a:t>
            </a:r>
          </a:p>
          <a:p>
            <a:pPr algn="ctr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отсутствие разумной терапевтической альтернативы использованию запрещенной субстанции и/или запрещенного метода; </a:t>
            </a:r>
          </a:p>
          <a:p>
            <a:pPr algn="ctr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- необходимость использования запрещенной субстанции или запрещенного метода не является следствием, полностью или частично, предыдущего использования (без получения разрешения) субстанции или метода, запрещенных на момент их использования.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0"/>
            <a:ext cx="72152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КРИТЕРИИ ПОЛУЧЕНИЯ РАЗРЕШЕНИЯ НА ТИ</a:t>
            </a: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5720" y="1428736"/>
            <a:ext cx="8572560" cy="4891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 algn="ctr">
              <a:lnSpc>
                <a:spcPct val="15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запрос на ТИ подается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спортсменом;</a:t>
            </a:r>
          </a:p>
          <a:p>
            <a:pPr marL="355600" indent="-342900" algn="ctr">
              <a:lnSpc>
                <a:spcPct val="15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медицинский блок заполняется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врачом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назначившим запрещенную субстанцию;</a:t>
            </a:r>
          </a:p>
          <a:p>
            <a:pPr marL="355600" indent="-342900" algn="ctr">
              <a:lnSpc>
                <a:spcPct val="15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запрос должен подаваться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начала использования запрещенной субстанции;</a:t>
            </a:r>
          </a:p>
          <a:p>
            <a:pPr marL="355600" indent="-342900" algn="ctr">
              <a:lnSpc>
                <a:spcPct val="15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запросу должны быть приложены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медицинские документы,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подтверждающие диагноз;</a:t>
            </a:r>
          </a:p>
          <a:p>
            <a:pPr marL="355600" indent="-342900" algn="ctr">
              <a:lnSpc>
                <a:spcPct val="15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спортсмен должен соблюдать условия выданного разрешения;</a:t>
            </a:r>
          </a:p>
          <a:p>
            <a:pPr marL="355600" indent="-342900" algn="ctr">
              <a:lnSpc>
                <a:spcPct val="15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прохождении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допинг-контроля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желательно указать наличие ТИ.</a:t>
            </a:r>
          </a:p>
          <a:p>
            <a:pPr marL="35560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354965" algn="l"/>
                <a:tab pos="355600" algn="l"/>
              </a:tabLst>
            </a:pP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0"/>
            <a:ext cx="66437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ОСНОВНЫЕ ПРАВИЛА ПОДАЧИ РАЗРЕШЕНИЯ НА ТИ</a:t>
            </a:r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1428736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Спортсмену может быть выдано ретроактивное разрешение на ТИ (после применения запрещенной субстанции и/или метода) в следующих случаях: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а) при оказании неотложной медицинской помощи или резком ухудшении состояния здоровья;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б) при отсутствии в силу исключительных обстоятельств у спортсмена достаточного времени или возможности для того, чтобы подать запрос, а у Комитета по терапевтическому использованию (КТИ) для того, чтобы рассмотреть запрос до сдачи пробы;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в) спортсмен не является спортсменом национального и международного уровня;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г) ВАДА и РАА «РУСАДА» согласились, что принцип справедливости требует выдачи ретроактивного разрешения на ТИ.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РЕТРОАКТИВНОЕ РАЗРЕШЕНИЕ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2">
            <a:extLst>
              <a:ext uri="{FF2B5EF4-FFF2-40B4-BE49-F238E27FC236}">
                <a16:creationId xmlns="" xmlns:a16="http://schemas.microsoft.com/office/drawing/2014/main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357158" y="1142984"/>
            <a:ext cx="8501122" cy="5286412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1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Русада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www.rusada.ru</a:t>
            </a:r>
            <a:endParaRPr lang="ru-RU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Проверить препарат: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list.rusada.ru</a:t>
            </a:r>
          </a:p>
          <a:p>
            <a:pPr marL="342900" indent="-342900"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ГАУ  НО «ЦСП»</a:t>
            </a:r>
          </a:p>
          <a:p>
            <a:pPr algn="ctr">
              <a:lnSpc>
                <a:spcPct val="150000"/>
              </a:lnSpc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Организационно-методический отдел: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+7-831-248-85-03</a:t>
            </a:r>
          </a:p>
          <a:p>
            <a:pPr algn="ctr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metodist.csp.nn@mail.ru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cs typeface="Arial" charset="0"/>
              </a:rPr>
              <a:t/>
            </a:r>
            <a:br>
              <a:rPr lang="en-US" sz="2800" dirty="0">
                <a:cs typeface="Arial" charset="0"/>
              </a:rPr>
            </a:br>
            <a:endParaRPr lang="ru-RU" sz="2800" dirty="0"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pic>
        <p:nvPicPr>
          <p:cNvPr id="8" name="Рисунок 7" descr="C:\Users\User\Desktop\Макс\Фото\oblast_gerb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857760"/>
            <a:ext cx="1428760" cy="1428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Макс\Фото\logo013.pn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5072074"/>
            <a:ext cx="1428760" cy="1285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214290"/>
            <a:ext cx="7429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ДОПИНГ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совершение одного или нескольких нарушений антидопинговых правил.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214422"/>
            <a:ext cx="8501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ВИДЫ НАРУШЕНИЙ АНТИДОПИНГОВЫХ ПРАВИЛ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1428736"/>
            <a:ext cx="8429684" cy="5819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defRPr/>
            </a:pPr>
            <a:r>
              <a:rPr lang="ru-RU" altLang="ru-RU" sz="1850" b="1" dirty="0">
                <a:latin typeface="Times New Roman" pitchFamily="18" charset="0"/>
                <a:cs typeface="Times New Roman" pitchFamily="18" charset="0"/>
              </a:rPr>
              <a:t>Ст. 2 Всемирного антидопингового кодекса</a:t>
            </a:r>
          </a:p>
          <a:p>
            <a:r>
              <a:rPr lang="ru-RU" sz="1950" u="sng" dirty="0">
                <a:latin typeface="Times New Roman" pitchFamily="18" charset="0"/>
                <a:cs typeface="Times New Roman" pitchFamily="18" charset="0"/>
              </a:rPr>
              <a:t>1. Наличие запрещенной субстанции, или ее метаболитов, или маркеров в пробе, взятой у спортсмена</a:t>
            </a: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2. Использование или попытка использования спортсменом запрещенной субстанции или запрещенного метода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3. Уклонение, отказ или неявка спортсмена на процедуру сдачи проб.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4.Нарушение порядка предоставления информации о местонахождении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5. Фальсификация или попытка фальсификации в любой составляющей </a:t>
            </a:r>
            <a:r>
              <a:rPr lang="ru-RU" sz="1950" dirty="0" err="1">
                <a:latin typeface="Times New Roman" pitchFamily="18" charset="0"/>
                <a:cs typeface="Times New Roman" pitchFamily="18" charset="0"/>
              </a:rPr>
              <a:t>допинг-контроля</a:t>
            </a: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6. Обладание запрещенной субстанцией или запрещенным методом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7. Распространение или попытка распространения любой запрещенной субстанции или запрещенного метода.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8. Назначение или попытка назначения любому спортсмену в субстанции или метода, запрещенного в соответствующий период (соревновательный или </a:t>
            </a:r>
            <a:r>
              <a:rPr lang="ru-RU" sz="1950" dirty="0" err="1">
                <a:latin typeface="Times New Roman" pitchFamily="18" charset="0"/>
                <a:cs typeface="Times New Roman" pitchFamily="18" charset="0"/>
              </a:rPr>
              <a:t>внесоревновательный</a:t>
            </a: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9. Соучастие </a:t>
            </a:r>
          </a:p>
          <a:p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10.Запрещенное сотрудничество.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defRPr/>
            </a:pPr>
            <a:endParaRPr lang="ru-RU" altLang="ru-RU" sz="185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357158" y="1214421"/>
            <a:ext cx="85725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Запрещенный список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международный стандарт, устанавливающий перечень субстанций и методов, запрещенных к использованию спортсменами, который составляется Всемирным антидопинговым агентством и пересматривается не реже одного раза в год.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5720" y="21429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Запрещенный список</a:t>
            </a:r>
          </a:p>
        </p:txBody>
      </p:sp>
      <p:sp>
        <p:nvSpPr>
          <p:cNvPr id="39" name="Содержимое 2"/>
          <p:cNvSpPr txBox="1">
            <a:spLocks/>
          </p:cNvSpPr>
          <p:nvPr/>
        </p:nvSpPr>
        <p:spPr>
          <a:xfrm>
            <a:off x="357158" y="2428868"/>
            <a:ext cx="8143932" cy="25382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>
                <a:tab pos="273844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СУБСТАНЦИИ И МЕТОДЫ, ЗАПРЕЩЕННЫЕ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ВСЕ ВРЕМЯ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273844" algn="l"/>
              </a:tabLst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</a:p>
          <a:p>
            <a:pPr marL="0" marR="0" lvl="0" indent="0" algn="ctr" defTabSz="914400" rtl="0" eaLnBrk="1" fontAlgn="auto" latinLnBrk="0" hangingPunct="1">
              <a:lnSpc>
                <a:spcPct val="2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>
                <a:tab pos="273844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СУБСТАНЦИИ, ЗАПРЕЩЕННЫЕ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СОРЕВНОВАТЕЛЬНЫЙ ПЕРИОД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2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>
                <a:tab pos="273844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СУБСТАНЦИИ, ЗАПРЕЩЕННЫЕ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ОТДЕЛЬНЫХ ВИДАХ СПОРТА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57158" y="5286388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Запрещенном списке перечислены субстанции и методы, использование которых запрещено в любое время (как в соревновательный, так и во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внесоревновательный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период) во всех видах спорта, а также субстанции, использование которых запрещено только в соревновательный период или только в определенных видах спорта.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V="1">
            <a:off x="500034" y="1142984"/>
            <a:ext cx="8429684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500034" y="1600200"/>
            <a:ext cx="8186766" cy="4525963"/>
          </a:xfrm>
        </p:spPr>
        <p:txBody>
          <a:bodyPr/>
          <a:lstStyle/>
          <a:p>
            <a:pPr>
              <a:buNone/>
            </a:pPr>
            <a:r>
              <a:rPr lang="ru-RU" dirty="0"/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ИСПОЛЬЗОВАНИЕ КОМПЛЕКСНЫХ ПРЕПАРАТОВ, В СОСТАВ КОТОРЫХ ВХОДИТ «КОБАЛЬТ» (КОМПЛИВИТ, ОЛИГОВИТ);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-ПРИ ЛЕЧЕНИИ ОСТРЫХ РЕСПИРАТОРНЫХ ЗАБОЛЕВАНИЙ, В СОСТАВ КОТОРЫХ ВХОДИТ ЗАПРЕЩЕННОЕ ВЕЩЕСТВО (СИРОП ОТ КАШЛЯ АСКОРИЛ: ЗАП.В-ВО- «САЛЬБУТАМОЛ» , ТАБЛЕТКИ КОЛДРЕКС,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ПОЛИДЕКС, ТЕРАФЛЮ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 РИНЗА  ВХОДИТ В ПРОГРАММУ МОНИТОРИНГА);</a:t>
            </a: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42852"/>
            <a:ext cx="7072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ПРИМЕРЫ ЗАПРЕЩЕННЫХ ПРЕПАРАТОВ</a:t>
            </a:r>
          </a:p>
        </p:txBody>
      </p:sp>
      <p:pic>
        <p:nvPicPr>
          <p:cNvPr id="13" name="Рисунок 12" descr="Komplivit12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4071942"/>
            <a:ext cx="2500306" cy="2500306"/>
          </a:xfrm>
          <a:prstGeom prst="rect">
            <a:avLst/>
          </a:prstGeom>
        </p:spPr>
      </p:pic>
      <p:pic>
        <p:nvPicPr>
          <p:cNvPr id="14" name="Рисунок 13" descr="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554" y="4000504"/>
            <a:ext cx="2500330" cy="2500330"/>
          </a:xfrm>
          <a:prstGeom prst="rect">
            <a:avLst/>
          </a:prstGeom>
        </p:spPr>
      </p:pic>
      <p:pic>
        <p:nvPicPr>
          <p:cNvPr id="15" name="Рисунок 14" descr="iJVERVPF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36" y="4143380"/>
            <a:ext cx="2852489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158" y="1357298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Применение спортсменами биологически активных добавок может привести: 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к неблагоприятному результату анализа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допинг-пробы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к негативным последствиям для здоровья.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14290"/>
            <a:ext cx="707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СПОРТИВНОЕ ПИТАНИЕ, БИОЛОГИЧЕСКИ АКТИВНЫЕ ДОБАВКИ (БАД)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5715016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ctr">
              <a:buNone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принимает биологические активные добавки на свой страх и риск!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2857496"/>
            <a:ext cx="80010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БАД предназначенные для увеличения энергии, объемов и силы мышц, для потери веса и усиления либидо, укрепления иммунитета и т.д. могут содержать различные стимуляторы, гормоны, анаболические агенты и др.</a:t>
            </a:r>
          </a:p>
        </p:txBody>
      </p:sp>
      <p:pic>
        <p:nvPicPr>
          <p:cNvPr id="11" name="Рисунок 10" descr="ui-5bc55b2d1f2cb6.934793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4" y="4214818"/>
            <a:ext cx="2611177" cy="1617245"/>
          </a:xfrm>
          <a:prstGeom prst="rect">
            <a:avLst/>
          </a:prstGeom>
        </p:spPr>
      </p:pic>
      <p:pic>
        <p:nvPicPr>
          <p:cNvPr id="12" name="Рисунок 11" descr="iZYVZCRQ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4214818"/>
            <a:ext cx="2428892" cy="16152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3108" y="28572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428736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БАДов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регламентируется и не контролируется как производство лекарственных препаратов.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производитель добавляет запрещенные субстанции для повышения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указания на этикетки. </a:t>
            </a:r>
          </a:p>
        </p:txBody>
      </p:sp>
      <p:pic>
        <p:nvPicPr>
          <p:cNvPr id="8" name="Рисунок 7" descr="post-9218-1346189388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3214686"/>
            <a:ext cx="1857388" cy="137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85786" y="2714620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Ginseng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kianpi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328612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ДЕКСАМЕТАЗОН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ГЛЮКОКОРТИКОИД)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указан на упаковке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4857760"/>
            <a:ext cx="8572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сибутрамин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является запрещенным стимулятором, содержится в некоторых БАД, предназначенных для снижения веса. Так же у одного и того же запрещенного вещества могут быть разные названия, например, 1,3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диметиламиламин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он же: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метилгексанамин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2-амино-4-метилгексан,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геранамин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герань, экстракт корня герани, гераниевое масло,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гераниум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ДМАА и т.д.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1472" y="214290"/>
            <a:ext cx="6215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indent="0">
              <a:buNone/>
              <a:defRPr/>
            </a:pPr>
            <a:r>
              <a:rPr lang="ru-RU" sz="2400" b="1" dirty="0">
                <a:solidFill>
                  <a:srgbClr val="000090"/>
                </a:solidFill>
                <a:highlight>
                  <a:srgbClr val="000000">
                    <a:alpha val="0"/>
                  </a:srgbClr>
                </a:highlight>
                <a:latin typeface="Times New Roman" pitchFamily="18" charset="0"/>
                <a:cs typeface="Times New Roman" pitchFamily="18" charset="0"/>
              </a:rPr>
              <a:t>Бесплатное мобильное приложение по проверке препаратов</a:t>
            </a: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4" cstate="print"/>
          <a:srcRect l="19318" t="10040" r="22023" b="4504"/>
          <a:stretch>
            <a:fillRect/>
          </a:stretch>
        </p:blipFill>
        <p:spPr bwMode="auto">
          <a:xfrm>
            <a:off x="1785918" y="1285860"/>
            <a:ext cx="5715040" cy="53538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lidokain-rastv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49" y="4929198"/>
            <a:ext cx="2368275" cy="1928802"/>
          </a:xfrm>
          <a:prstGeom prst="rect">
            <a:avLst/>
          </a:prstGeom>
        </p:spPr>
      </p:pic>
      <p:pic>
        <p:nvPicPr>
          <p:cNvPr id="13" name="Рисунок 12" descr="1415f4e7ff977a8d877d9353b86877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4929174"/>
            <a:ext cx="1928826" cy="1928826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14346" y="142852"/>
            <a:ext cx="8072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СПОРТИВНЫЙ ТРАВМАТИЗМ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14422"/>
            <a:ext cx="8715436" cy="701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Примеры препаратов, включенных в запрещенный список WADA: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 algn="ctr">
              <a:spcBef>
                <a:spcPts val="100"/>
              </a:spcBef>
              <a:spcAft>
                <a:spcPts val="300"/>
              </a:spcAft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Дюрогезик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тдтс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25 мкг/ч» содержит субстанцию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Фентанил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Субстанция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Фентанил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включена в запрещенный список WADA (класс S7)</a:t>
            </a:r>
          </a:p>
          <a:p>
            <a:pPr marL="355600" marR="5080" indent="-342900" algn="ctr">
              <a:spcBef>
                <a:spcPts val="100"/>
              </a:spcBef>
              <a:spcAft>
                <a:spcPts val="300"/>
              </a:spcAft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Лидокаин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р-р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/ин. 2%, 10%» попадает в класс M2.2 запрещенного списка WADA</a:t>
            </a:r>
          </a:p>
          <a:p>
            <a:pPr marL="355600" marR="5080" indent="-342900" algn="ctr">
              <a:spcBef>
                <a:spcPts val="100"/>
              </a:spcBef>
              <a:spcAft>
                <a:spcPts val="300"/>
              </a:spcAft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Ксефокам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лф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р-ра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в/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в/м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введ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8 мг» содержит субстанцию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Маннитол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55600" marR="5080" indent="-342900" algn="ctr">
              <a:spcBef>
                <a:spcPts val="100"/>
              </a:spcBef>
              <a:spcAft>
                <a:spcPts val="300"/>
              </a:spcAft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Промедол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р-р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/ин. 1%, 2%» попадает в класс M2.2 запрещенного списка WADA</a:t>
            </a:r>
          </a:p>
          <a:p>
            <a:pPr marL="355600" marR="5080" indent="-342900" algn="ctr">
              <a:spcBef>
                <a:spcPts val="100"/>
              </a:spcBef>
              <a:spcAft>
                <a:spcPts val="300"/>
              </a:spcAft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Дипроспан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сусп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/ин. 2 мг+5 мг/мл» содержит субстанцию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Бетаметазон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Субстанция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Бетаметазон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включена в запрещенный список WADA (класс S9)</a:t>
            </a:r>
          </a:p>
          <a:p>
            <a:pPr marL="355600" marR="5080" indent="-342900" algn="ctr">
              <a:spcBef>
                <a:spcPts val="100"/>
              </a:spcBef>
              <a:spcAft>
                <a:spcPts val="300"/>
              </a:spcAft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Солпадеин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.» содержит субстанцию «Кофеин».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Субстанции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«Кофеин»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«Кодеин» включены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программу мониторинга WADA</a:t>
            </a:r>
          </a:p>
          <a:p>
            <a:pPr marL="355600" marR="5080" indent="-342900"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4" name="Рисунок 13" descr="--Promedol--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14744" y="5000612"/>
            <a:ext cx="1817383" cy="18573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28572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85720" y="1071546"/>
            <a:ext cx="8715436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7025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СПОРТ ВЫСШИХ ДОСТИЖЕНИЙ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357298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«ПУЛ ТЕСТИРОВАНИЯ»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список спортсменов, которые обязаны предоставлять информацию о своем ежедневном местонахождении антидопинговым организациям.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3667383"/>
            <a:ext cx="7643866" cy="319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спортивные результаты;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включение в число кандидатов на участие в крупных спортивных соревнованиях; 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Нарушение спортсменами или их персоналом антидопинговых правил;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другие соображения, обуславливающие интерес антидопинговой организации к тестированию конкретного спортсмена,  включая желание возобновить спортивную карьеру после  ухода из спорта.</a:t>
            </a: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endParaRPr lang="ru-RU" dirty="0">
              <a:latin typeface="Constantia"/>
              <a:cs typeface="Constanti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357430"/>
            <a:ext cx="7286676" cy="72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Национальный регистрируемый пул тестирования;</a:t>
            </a:r>
          </a:p>
          <a:p>
            <a:pPr marL="355600" marR="5080" indent="-342900" algn="ctr">
              <a:lnSpc>
                <a:spcPct val="100000"/>
              </a:lnSpc>
              <a:spcBef>
                <a:spcPts val="100"/>
              </a:spcBef>
              <a:buClr>
                <a:srgbClr val="1DA838"/>
              </a:buClr>
              <a:buFont typeface="Wingdings"/>
              <a:buChar char=""/>
              <a:tabLst>
                <a:tab pos="410209" algn="l"/>
                <a:tab pos="410845" algn="l"/>
                <a:tab pos="723900" algn="l"/>
                <a:tab pos="1603375" algn="l"/>
                <a:tab pos="3580129" algn="l"/>
                <a:tab pos="3917315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Расширенный пул тестирования.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000372"/>
            <a:ext cx="8858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для включения спортсменов в этот список являются: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1182</Words>
  <Application>Microsoft Office PowerPoint</Application>
  <PresentationFormat>Экран (4:3)</PresentationFormat>
  <Paragraphs>137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ОРГАНИЗАЦИЯ АНТИДОПИНГОВОЙ РАБОТЫ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Ольга</cp:lastModifiedBy>
  <cp:revision>18</cp:revision>
  <dcterms:created xsi:type="dcterms:W3CDTF">2019-02-15T07:18:34Z</dcterms:created>
  <dcterms:modified xsi:type="dcterms:W3CDTF">2019-02-22T07:15:37Z</dcterms:modified>
</cp:coreProperties>
</file>