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9B006-98D8-4224-ABA8-DBC29EA0F9FC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DA5A37-F7A3-4E36-A9CD-5BAF1D84BC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101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F024A-6B41-4328-A330-ED5EAC358283}" type="datetime1">
              <a:rPr lang="en-US" smtClean="0"/>
              <a:t>6/21/2018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00AF50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A1ECF-C39B-4FA5-9A7B-FA01B1781FDB}" type="datetime1">
              <a:rPr lang="en-US" smtClean="0"/>
              <a:t>6/21/2018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00AF50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A763A-30C3-45A9-857D-A4C688C75B43}" type="datetime1">
              <a:rPr lang="en-US" smtClean="0"/>
              <a:t>6/21/2018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00AF50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9E69A-E32C-4DF2-8EFF-4DC08AB2B10A}" type="datetime1">
              <a:rPr lang="en-US" smtClean="0"/>
              <a:t>6/21/2018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05289-EA7B-46B0-BB5F-943002DD76AD}" type="datetime1">
              <a:rPr lang="en-US" smtClean="0"/>
              <a:t>6/21/2018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9C16-C4B4-4D0E-A398-E695ED99D87D}" type="datetime1">
              <a:rPr lang="en-US" smtClean="0"/>
              <a:t>6/21/2018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C5FF-F602-47D9-A82D-5C6F215505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692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44600" y="92456"/>
            <a:ext cx="7054799" cy="910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rgbClr val="00AF50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3991" y="3139313"/>
            <a:ext cx="8056016" cy="2422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79EEB-F1EB-4665-B521-B3A464882CE2}" type="datetime1">
              <a:rPr lang="en-US" smtClean="0"/>
              <a:t>6/21/2018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hyperlink" Target="https://www.facebook.com/RUSADA.Russia" TargetMode="External"/><Relationship Id="rId7" Type="http://schemas.openxmlformats.org/officeDocument/2006/relationships/hyperlink" Target="https://www.instagram.com/rusada_russia/" TargetMode="External"/><Relationship Id="rId2" Type="http://schemas.openxmlformats.org/officeDocument/2006/relationships/hyperlink" Target="http://www.rusada.ru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hyperlink" Target="https://twitter.com/rusada" TargetMode="External"/><Relationship Id="rId4" Type="http://schemas.openxmlformats.org/officeDocument/2006/relationships/image" Target="../media/image26.png"/><Relationship Id="rId9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9494" y="2930504"/>
            <a:ext cx="6858000" cy="1226079"/>
          </a:xfrm>
        </p:spPr>
        <p:txBody>
          <a:bodyPr>
            <a:noAutofit/>
          </a:bodyPr>
          <a:lstStyle/>
          <a:p>
            <a:pPr algn="ctr"/>
            <a:r>
              <a:rPr lang="ru-RU" sz="27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Предоставление информации  о местоположении в системе  АДАМС</a:t>
            </a:r>
            <a:endParaRPr lang="ru-RU" sz="27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5424" y="1546331"/>
            <a:ext cx="8513152" cy="3428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73938" y="919913"/>
            <a:ext cx="1015072" cy="62641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99198" y="1756914"/>
            <a:ext cx="829859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b="1" dirty="0">
                <a:solidFill>
                  <a:schemeClr val="tx2"/>
                </a:solidFill>
              </a:rPr>
              <a:t>АССОЦИАЦИЯ</a:t>
            </a:r>
            <a:br>
              <a:rPr lang="ru-RU" sz="1500" b="1" dirty="0">
                <a:solidFill>
                  <a:schemeClr val="tx2"/>
                </a:solidFill>
              </a:rPr>
            </a:br>
            <a:r>
              <a:rPr lang="ru-RU" sz="1500" b="1" dirty="0">
                <a:solidFill>
                  <a:schemeClr val="tx2"/>
                </a:solidFill>
              </a:rPr>
              <a:t>РОССИЙСКОЕ АНТИДОПИНГОВОЕ АГЕНСТВО «РУСАДА»</a:t>
            </a:r>
            <a:br>
              <a:rPr lang="ru-RU" sz="1500" b="1" dirty="0">
                <a:solidFill>
                  <a:schemeClr val="tx2"/>
                </a:solidFill>
              </a:rPr>
            </a:br>
            <a:endParaRPr lang="ru-RU" sz="1500" b="1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6549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4498" y="313436"/>
            <a:ext cx="4159250" cy="467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СТРАНИЦА</a:t>
            </a:r>
            <a:r>
              <a:rPr spc="-155" dirty="0"/>
              <a:t> </a:t>
            </a:r>
            <a:r>
              <a:rPr spc="0" dirty="0"/>
              <a:t>ПРОФИЛЯ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6710"/>
            <a:ext cx="3773170" cy="2526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03530" indent="-342900">
              <a:lnSpc>
                <a:spcPct val="100000"/>
              </a:lnSpc>
              <a:spcBef>
                <a:spcPts val="100"/>
              </a:spcBef>
              <a:buClr>
                <a:srgbClr val="00AF5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15" dirty="0">
                <a:latin typeface="Constantia"/>
                <a:cs typeface="Constantia"/>
              </a:rPr>
              <a:t>обязательно </a:t>
            </a:r>
            <a:r>
              <a:rPr sz="2000" spc="-20" dirty="0">
                <a:latin typeface="Constantia"/>
                <a:cs typeface="Constantia"/>
              </a:rPr>
              <a:t>необходимо  </a:t>
            </a:r>
            <a:r>
              <a:rPr sz="2000" spc="-10" dirty="0">
                <a:latin typeface="Constantia"/>
                <a:cs typeface="Constantia"/>
              </a:rPr>
              <a:t>указать </a:t>
            </a:r>
            <a:r>
              <a:rPr sz="2000" dirty="0">
                <a:latin typeface="Constantia"/>
                <a:cs typeface="Constantia"/>
              </a:rPr>
              <a:t>адрес</a:t>
            </a:r>
            <a:r>
              <a:rPr sz="2000" spc="-27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электронной  </a:t>
            </a:r>
            <a:r>
              <a:rPr sz="2000" spc="-5" dirty="0">
                <a:latin typeface="Constantia"/>
                <a:cs typeface="Constantia"/>
              </a:rPr>
              <a:t>почты, чтобы</a:t>
            </a:r>
            <a:r>
              <a:rPr sz="2000" spc="-22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иметь</a:t>
            </a:r>
          </a:p>
          <a:p>
            <a:pPr marL="355600" marR="5080">
              <a:lnSpc>
                <a:spcPct val="100000"/>
              </a:lnSpc>
            </a:pPr>
            <a:r>
              <a:rPr sz="2000" spc="-10" dirty="0">
                <a:latin typeface="Constantia"/>
                <a:cs typeface="Constantia"/>
              </a:rPr>
              <a:t>возможность</a:t>
            </a:r>
            <a:r>
              <a:rPr sz="2000" spc="-150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самостоятельно  </a:t>
            </a:r>
            <a:r>
              <a:rPr sz="2000" spc="-10" dirty="0">
                <a:latin typeface="Constantia"/>
                <a:cs typeface="Constantia"/>
              </a:rPr>
              <a:t>восстановить</a:t>
            </a:r>
            <a:r>
              <a:rPr sz="2000" spc="-130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пароль</a:t>
            </a:r>
            <a:endParaRPr sz="2000" dirty="0">
              <a:latin typeface="Constantia"/>
              <a:cs typeface="Constantia"/>
            </a:endParaRPr>
          </a:p>
          <a:p>
            <a:pPr marL="355600" marR="282575" indent="-342900">
              <a:lnSpc>
                <a:spcPct val="100000"/>
              </a:lnSpc>
              <a:spcBef>
                <a:spcPts val="484"/>
              </a:spcBef>
              <a:buClr>
                <a:srgbClr val="00AF5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15" dirty="0">
                <a:latin typeface="Constantia"/>
                <a:cs typeface="Constantia"/>
              </a:rPr>
              <a:t>также </a:t>
            </a:r>
            <a:r>
              <a:rPr sz="2000" spc="-20" dirty="0">
                <a:latin typeface="Constantia"/>
                <a:cs typeface="Constantia"/>
              </a:rPr>
              <a:t>необходимо </a:t>
            </a:r>
            <a:r>
              <a:rPr sz="2000" spc="-10" dirty="0">
                <a:latin typeface="Constantia"/>
                <a:cs typeface="Constantia"/>
              </a:rPr>
              <a:t>указать  другие контактные</a:t>
            </a:r>
            <a:r>
              <a:rPr sz="2000" spc="-27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данные  </a:t>
            </a:r>
            <a:r>
              <a:rPr sz="2000" spc="-10" dirty="0">
                <a:latin typeface="Constantia"/>
                <a:cs typeface="Constantia"/>
              </a:rPr>
              <a:t>(почтовый </a:t>
            </a:r>
            <a:r>
              <a:rPr sz="2000" spc="-5" dirty="0">
                <a:latin typeface="Constantia"/>
                <a:cs typeface="Constantia"/>
              </a:rPr>
              <a:t>адрес,</a:t>
            </a:r>
            <a:r>
              <a:rPr sz="2000" spc="-19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телефон)</a:t>
            </a:r>
            <a:endParaRPr sz="2000" dirty="0">
              <a:latin typeface="Constantia"/>
              <a:cs typeface="Constant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55972" y="908773"/>
            <a:ext cx="4032504" cy="48964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7714" y="313436"/>
            <a:ext cx="4515485" cy="467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НАСТРОЙКИ</a:t>
            </a:r>
            <a:r>
              <a:rPr spc="-45" dirty="0"/>
              <a:t> </a:t>
            </a:r>
            <a:r>
              <a:rPr dirty="0"/>
              <a:t>ПРОФИЛЯ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334" y="1285494"/>
            <a:ext cx="3500120" cy="1245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lr>
                <a:srgbClr val="00AF5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dirty="0">
                <a:latin typeface="Constantia"/>
                <a:cs typeface="Constantia"/>
              </a:rPr>
              <a:t>В </a:t>
            </a:r>
            <a:r>
              <a:rPr sz="2000" spc="-5" dirty="0">
                <a:latin typeface="Constantia"/>
                <a:cs typeface="Constantia"/>
              </a:rPr>
              <a:t>настройках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профиля</a:t>
            </a:r>
            <a:endParaRPr sz="2000">
              <a:latin typeface="Constantia"/>
              <a:cs typeface="Constantia"/>
            </a:endParaRPr>
          </a:p>
          <a:p>
            <a:pPr marL="354965" marR="5080">
              <a:lnSpc>
                <a:spcPct val="100000"/>
              </a:lnSpc>
            </a:pPr>
            <a:r>
              <a:rPr sz="2000" spc="-15" dirty="0">
                <a:latin typeface="Constantia"/>
                <a:cs typeface="Constantia"/>
              </a:rPr>
              <a:t>обязательно </a:t>
            </a:r>
            <a:r>
              <a:rPr sz="2000" spc="-5" dirty="0">
                <a:latin typeface="Constantia"/>
                <a:cs typeface="Constantia"/>
              </a:rPr>
              <a:t>нужно</a:t>
            </a:r>
            <a:r>
              <a:rPr sz="2000" spc="-27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указать  </a:t>
            </a:r>
            <a:r>
              <a:rPr sz="2000" spc="-5" dirty="0">
                <a:latin typeface="Constantia"/>
                <a:cs typeface="Constantia"/>
              </a:rPr>
              <a:t>разрешение на отправку  </a:t>
            </a:r>
            <a:r>
              <a:rPr sz="2000" spc="-15" dirty="0">
                <a:latin typeface="Constantia"/>
                <a:cs typeface="Constantia"/>
              </a:rPr>
              <a:t>электронных</a:t>
            </a:r>
            <a:r>
              <a:rPr sz="2000" spc="-13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сообщений</a:t>
            </a:r>
            <a:endParaRPr sz="2000">
              <a:latin typeface="Constantia"/>
              <a:cs typeface="Constant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99990" y="1196721"/>
            <a:ext cx="3835399" cy="31683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23532" y="3068929"/>
            <a:ext cx="4749165" cy="30260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6571" y="92456"/>
            <a:ext cx="6052820" cy="910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pc="-30" dirty="0"/>
              <a:t>КАЧЕСТВЕННО</a:t>
            </a:r>
            <a:r>
              <a:rPr spc="-80" dirty="0"/>
              <a:t> </a:t>
            </a:r>
            <a:r>
              <a:rPr spc="-25" dirty="0"/>
              <a:t>ЗАПОЛНЕННЫЙ</a:t>
            </a:r>
          </a:p>
          <a:p>
            <a:pPr marL="3810" algn="ctr">
              <a:lnSpc>
                <a:spcPct val="100000"/>
              </a:lnSpc>
            </a:pPr>
            <a:r>
              <a:rPr spc="0" dirty="0"/>
              <a:t>ПРОФИЛЬ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6576" y="5030470"/>
            <a:ext cx="7287895" cy="1245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00AF5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20" dirty="0">
                <a:latin typeface="Constantia"/>
                <a:cs typeface="Constantia"/>
              </a:rPr>
              <a:t>Должны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быть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указаны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все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категории: </a:t>
            </a:r>
            <a:r>
              <a:rPr sz="2000" spc="-5" dirty="0">
                <a:latin typeface="Constantia"/>
                <a:cs typeface="Constantia"/>
              </a:rPr>
              <a:t>место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жительства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или  </a:t>
            </a:r>
            <a:r>
              <a:rPr sz="2000" spc="-10" dirty="0">
                <a:latin typeface="Constantia"/>
                <a:cs typeface="Constantia"/>
              </a:rPr>
              <a:t>ночевка </a:t>
            </a:r>
            <a:r>
              <a:rPr sz="2000" dirty="0">
                <a:latin typeface="Constantia"/>
                <a:cs typeface="Constantia"/>
              </a:rPr>
              <a:t>(Спорт </a:t>
            </a:r>
            <a:r>
              <a:rPr sz="2000" spc="-5" dirty="0">
                <a:latin typeface="Constantia"/>
                <a:cs typeface="Constantia"/>
              </a:rPr>
              <a:t>база, Дом, </a:t>
            </a:r>
            <a:r>
              <a:rPr sz="2000" spc="-25" dirty="0">
                <a:latin typeface="Constantia"/>
                <a:cs typeface="Constantia"/>
              </a:rPr>
              <a:t>Гостиница),</a:t>
            </a:r>
            <a:r>
              <a:rPr sz="2000" spc="-305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Тренировка,</a:t>
            </a:r>
            <a:endParaRPr sz="2000">
              <a:latin typeface="Constantia"/>
              <a:cs typeface="Constantia"/>
            </a:endParaRPr>
          </a:p>
          <a:p>
            <a:pPr marL="355600">
              <a:lnSpc>
                <a:spcPct val="100000"/>
              </a:lnSpc>
            </a:pPr>
            <a:r>
              <a:rPr sz="2000" spc="-5" dirty="0">
                <a:latin typeface="Constantia"/>
                <a:cs typeface="Constantia"/>
              </a:rPr>
              <a:t>Соревнования, </a:t>
            </a:r>
            <a:r>
              <a:rPr sz="2000" dirty="0">
                <a:latin typeface="Constantia"/>
                <a:cs typeface="Constantia"/>
              </a:rPr>
              <a:t>В пути, </a:t>
            </a:r>
            <a:r>
              <a:rPr sz="2000" spc="-20" dirty="0">
                <a:latin typeface="Constantia"/>
                <a:cs typeface="Constantia"/>
              </a:rPr>
              <a:t>Другая </a:t>
            </a:r>
            <a:r>
              <a:rPr sz="2000" spc="-25" dirty="0">
                <a:latin typeface="Constantia"/>
                <a:cs typeface="Constantia"/>
              </a:rPr>
              <a:t>регулярная</a:t>
            </a:r>
            <a:r>
              <a:rPr sz="2000" spc="-229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деятельность</a:t>
            </a:r>
            <a:endParaRPr sz="2000">
              <a:latin typeface="Constantia"/>
              <a:cs typeface="Constantia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Constantia"/>
                <a:cs typeface="Constantia"/>
              </a:rPr>
              <a:t>(Пробежка,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Учеба)</a:t>
            </a:r>
            <a:endParaRPr sz="2000">
              <a:latin typeface="Constantia"/>
              <a:cs typeface="Constant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03603" y="1484757"/>
            <a:ext cx="6499352" cy="31370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437" y="4454093"/>
            <a:ext cx="7402830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lr>
                <a:srgbClr val="00AF5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10" dirty="0">
                <a:latin typeface="Constantia"/>
                <a:cs typeface="Constantia"/>
              </a:rPr>
              <a:t>Например, </a:t>
            </a:r>
            <a:r>
              <a:rPr sz="2000" dirty="0">
                <a:latin typeface="Constantia"/>
                <a:cs typeface="Constantia"/>
              </a:rPr>
              <a:t>в </a:t>
            </a:r>
            <a:r>
              <a:rPr sz="2000" spc="-15" dirty="0">
                <a:latin typeface="Constantia"/>
                <a:cs typeface="Constantia"/>
              </a:rPr>
              <a:t>качестве </a:t>
            </a:r>
            <a:r>
              <a:rPr sz="2000" spc="-20" dirty="0">
                <a:latin typeface="Constantia"/>
                <a:cs typeface="Constantia"/>
              </a:rPr>
              <a:t>регулярной </a:t>
            </a:r>
            <a:r>
              <a:rPr sz="2000" spc="-10" dirty="0">
                <a:latin typeface="Constantia"/>
                <a:cs typeface="Constantia"/>
              </a:rPr>
              <a:t>деятельности </a:t>
            </a:r>
            <a:r>
              <a:rPr sz="2000" spc="-5" dirty="0">
                <a:latin typeface="Constantia"/>
                <a:cs typeface="Constantia"/>
              </a:rPr>
              <a:t>указан</a:t>
            </a:r>
            <a:r>
              <a:rPr sz="2000" spc="-32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адрес  </a:t>
            </a:r>
            <a:r>
              <a:rPr sz="2000" spc="-10" dirty="0">
                <a:latin typeface="Constantia"/>
                <a:cs typeface="Constantia"/>
              </a:rPr>
              <a:t>учебного </a:t>
            </a:r>
            <a:r>
              <a:rPr sz="2000" spc="-5" dirty="0">
                <a:latin typeface="Constantia"/>
                <a:cs typeface="Constantia"/>
              </a:rPr>
              <a:t>заведения </a:t>
            </a:r>
            <a:r>
              <a:rPr sz="2000" dirty="0">
                <a:latin typeface="Constantia"/>
                <a:cs typeface="Constantia"/>
              </a:rPr>
              <a:t>с </a:t>
            </a:r>
            <a:r>
              <a:rPr sz="2000" spc="-10" dirty="0">
                <a:latin typeface="Constantia"/>
                <a:cs typeface="Constantia"/>
              </a:rPr>
              <a:t>пояснением </a:t>
            </a:r>
            <a:r>
              <a:rPr sz="2000" spc="-30" dirty="0">
                <a:latin typeface="Constantia"/>
                <a:cs typeface="Constantia"/>
              </a:rPr>
              <a:t>того, </a:t>
            </a:r>
            <a:r>
              <a:rPr sz="2000" spc="-45" dirty="0">
                <a:latin typeface="Constantia"/>
                <a:cs typeface="Constantia"/>
              </a:rPr>
              <a:t>где </a:t>
            </a:r>
            <a:r>
              <a:rPr sz="2000" spc="-5" dirty="0">
                <a:latin typeface="Constantia"/>
                <a:cs typeface="Constantia"/>
              </a:rPr>
              <a:t>именно </a:t>
            </a:r>
            <a:r>
              <a:rPr sz="2000" spc="-20" dirty="0">
                <a:latin typeface="Constantia"/>
                <a:cs typeface="Constantia"/>
              </a:rPr>
              <a:t>может  </a:t>
            </a:r>
            <a:r>
              <a:rPr sz="2000" spc="-15" dirty="0">
                <a:latin typeface="Constantia"/>
                <a:cs typeface="Constantia"/>
              </a:rPr>
              <a:t>находиться </a:t>
            </a:r>
            <a:r>
              <a:rPr sz="2000" spc="-10" dirty="0">
                <a:latin typeface="Constantia"/>
                <a:cs typeface="Constantia"/>
              </a:rPr>
              <a:t>спортсмен </a:t>
            </a:r>
            <a:r>
              <a:rPr sz="2000" dirty="0">
                <a:latin typeface="Constantia"/>
                <a:cs typeface="Constantia"/>
              </a:rPr>
              <a:t>(важно </a:t>
            </a:r>
            <a:r>
              <a:rPr sz="2000" spc="-10" dirty="0">
                <a:latin typeface="Constantia"/>
                <a:cs typeface="Constantia"/>
              </a:rPr>
              <a:t>указывать</a:t>
            </a:r>
            <a:r>
              <a:rPr sz="2000" spc="-340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подобную</a:t>
            </a:r>
            <a:endParaRPr sz="2000">
              <a:latin typeface="Constantia"/>
              <a:cs typeface="Constantia"/>
            </a:endParaRPr>
          </a:p>
          <a:p>
            <a:pPr marL="355600">
              <a:lnSpc>
                <a:spcPct val="100000"/>
              </a:lnSpc>
            </a:pPr>
            <a:r>
              <a:rPr sz="2000" spc="-5" dirty="0">
                <a:latin typeface="Constantia"/>
                <a:cs typeface="Constantia"/>
              </a:rPr>
              <a:t>информацию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особенно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случае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отсутствия</a:t>
            </a:r>
            <a:r>
              <a:rPr sz="2000" spc="-13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тренировок)</a:t>
            </a:r>
            <a:endParaRPr sz="2000">
              <a:latin typeface="Constantia"/>
              <a:cs typeface="Constant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23694" y="0"/>
            <a:ext cx="6275070" cy="40525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8267" y="16255"/>
            <a:ext cx="7948930" cy="2465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lr>
                <a:srgbClr val="00AF5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20" dirty="0">
                <a:latin typeface="Constantia"/>
                <a:cs typeface="Constantia"/>
              </a:rPr>
              <a:t>Должна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быть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указана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дополнительная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информация,</a:t>
            </a:r>
            <a:r>
              <a:rPr sz="2000" spc="-20" dirty="0">
                <a:latin typeface="Constantia"/>
                <a:cs typeface="Constantia"/>
              </a:rPr>
              <a:t> необходимая  </a:t>
            </a:r>
            <a:r>
              <a:rPr sz="2000" dirty="0">
                <a:latin typeface="Constantia"/>
                <a:cs typeface="Constantia"/>
              </a:rPr>
              <a:t>для </a:t>
            </a:r>
            <a:r>
              <a:rPr sz="2000" spc="-5" dirty="0">
                <a:latin typeface="Constantia"/>
                <a:cs typeface="Constantia"/>
              </a:rPr>
              <a:t>инспектора </a:t>
            </a:r>
            <a:r>
              <a:rPr sz="2000" spc="-15" dirty="0">
                <a:latin typeface="Constantia"/>
                <a:cs typeface="Constantia"/>
              </a:rPr>
              <a:t>допинг-контроля, </a:t>
            </a:r>
            <a:r>
              <a:rPr sz="2000" spc="-5" dirty="0">
                <a:latin typeface="Constantia"/>
                <a:cs typeface="Constantia"/>
              </a:rPr>
              <a:t>чтобы найти </a:t>
            </a:r>
            <a:r>
              <a:rPr sz="2000" spc="-10" dirty="0">
                <a:latin typeface="Constantia"/>
                <a:cs typeface="Constantia"/>
              </a:rPr>
              <a:t>спортсмена. </a:t>
            </a:r>
            <a:r>
              <a:rPr sz="2000" dirty="0">
                <a:latin typeface="Constantia"/>
                <a:cs typeface="Constantia"/>
              </a:rPr>
              <a:t>В  </a:t>
            </a:r>
            <a:r>
              <a:rPr sz="2000" spc="-5" dirty="0">
                <a:latin typeface="Constantia"/>
                <a:cs typeface="Constantia"/>
              </a:rPr>
              <a:t>случае, </a:t>
            </a:r>
            <a:r>
              <a:rPr sz="2000" spc="-10" dirty="0">
                <a:latin typeface="Constantia"/>
                <a:cs typeface="Constantia"/>
              </a:rPr>
              <a:t>если </a:t>
            </a:r>
            <a:r>
              <a:rPr sz="2000" spc="-5" dirty="0">
                <a:latin typeface="Constantia"/>
                <a:cs typeface="Constantia"/>
              </a:rPr>
              <a:t>инспектор </a:t>
            </a:r>
            <a:r>
              <a:rPr sz="2000" dirty="0">
                <a:latin typeface="Constantia"/>
                <a:cs typeface="Constantia"/>
              </a:rPr>
              <a:t>не </a:t>
            </a:r>
            <a:r>
              <a:rPr sz="2000" spc="-15" dirty="0">
                <a:latin typeface="Constantia"/>
                <a:cs typeface="Constantia"/>
              </a:rPr>
              <a:t>получил </a:t>
            </a:r>
            <a:r>
              <a:rPr sz="2000" spc="-10" dirty="0">
                <a:latin typeface="Constantia"/>
                <a:cs typeface="Constantia"/>
              </a:rPr>
              <a:t>возможности </a:t>
            </a:r>
            <a:r>
              <a:rPr sz="2000" dirty="0">
                <a:latin typeface="Constantia"/>
                <a:cs typeface="Constantia"/>
              </a:rPr>
              <a:t>попасть в  </a:t>
            </a:r>
            <a:r>
              <a:rPr sz="2000" spc="-10" dirty="0">
                <a:latin typeface="Constantia"/>
                <a:cs typeface="Constantia"/>
              </a:rPr>
              <a:t>квартиру </a:t>
            </a:r>
            <a:r>
              <a:rPr sz="2000" dirty="0">
                <a:latin typeface="Constantia"/>
                <a:cs typeface="Constantia"/>
              </a:rPr>
              <a:t>(звонил в </a:t>
            </a:r>
            <a:r>
              <a:rPr sz="2000" spc="-10" dirty="0">
                <a:latin typeface="Constantia"/>
                <a:cs typeface="Constantia"/>
              </a:rPr>
              <a:t>домофон, </a:t>
            </a:r>
            <a:r>
              <a:rPr sz="2000" spc="-15" dirty="0">
                <a:latin typeface="Constantia"/>
                <a:cs typeface="Constantia"/>
              </a:rPr>
              <a:t>который </a:t>
            </a:r>
            <a:r>
              <a:rPr sz="2000" spc="-5" dirty="0">
                <a:latin typeface="Constantia"/>
                <a:cs typeface="Constantia"/>
              </a:rPr>
              <a:t>не </a:t>
            </a:r>
            <a:r>
              <a:rPr sz="2000" spc="-20" dirty="0">
                <a:latin typeface="Constantia"/>
                <a:cs typeface="Constantia"/>
              </a:rPr>
              <a:t>работает, </a:t>
            </a:r>
            <a:r>
              <a:rPr sz="2000" dirty="0">
                <a:latin typeface="Constantia"/>
                <a:cs typeface="Constantia"/>
              </a:rPr>
              <a:t>или в </a:t>
            </a:r>
            <a:r>
              <a:rPr sz="2000" spc="-5" dirty="0">
                <a:latin typeface="Constantia"/>
                <a:cs typeface="Constantia"/>
              </a:rPr>
              <a:t>звонок,  </a:t>
            </a:r>
            <a:r>
              <a:rPr sz="2000" spc="-15" dirty="0">
                <a:latin typeface="Constantia"/>
                <a:cs typeface="Constantia"/>
              </a:rPr>
              <a:t>которой также </a:t>
            </a:r>
            <a:r>
              <a:rPr sz="2000" spc="-5" dirty="0">
                <a:latin typeface="Constantia"/>
                <a:cs typeface="Constantia"/>
              </a:rPr>
              <a:t>отключен, </a:t>
            </a:r>
            <a:r>
              <a:rPr sz="2000" dirty="0">
                <a:latin typeface="Constantia"/>
                <a:cs typeface="Constantia"/>
              </a:rPr>
              <a:t>а </a:t>
            </a:r>
            <a:r>
              <a:rPr sz="2000" spc="-5" dirty="0">
                <a:latin typeface="Constantia"/>
                <a:cs typeface="Constantia"/>
              </a:rPr>
              <a:t>на </a:t>
            </a:r>
            <a:r>
              <a:rPr sz="2000" spc="0" dirty="0">
                <a:latin typeface="Constantia"/>
                <a:cs typeface="Constantia"/>
              </a:rPr>
              <a:t>стук </a:t>
            </a:r>
            <a:r>
              <a:rPr sz="2000" spc="-5" dirty="0">
                <a:latin typeface="Constantia"/>
                <a:cs typeface="Constantia"/>
              </a:rPr>
              <a:t>не среагировали), </a:t>
            </a:r>
            <a:r>
              <a:rPr sz="2000" spc="-15" dirty="0">
                <a:latin typeface="Constantia"/>
                <a:cs typeface="Constantia"/>
              </a:rPr>
              <a:t>то </a:t>
            </a:r>
            <a:r>
              <a:rPr sz="2000" spc="-5" dirty="0">
                <a:latin typeface="Constantia"/>
                <a:cs typeface="Constantia"/>
              </a:rPr>
              <a:t>данный  </a:t>
            </a:r>
            <a:r>
              <a:rPr sz="2000" spc="-10" dirty="0">
                <a:latin typeface="Constantia"/>
                <a:cs typeface="Constantia"/>
              </a:rPr>
              <a:t>случай </a:t>
            </a:r>
            <a:r>
              <a:rPr sz="2000" spc="-30" dirty="0">
                <a:latin typeface="Constantia"/>
                <a:cs typeface="Constantia"/>
              </a:rPr>
              <a:t>будет </a:t>
            </a:r>
            <a:r>
              <a:rPr sz="2000" spc="-5" dirty="0">
                <a:latin typeface="Constantia"/>
                <a:cs typeface="Constantia"/>
              </a:rPr>
              <a:t>относиться </a:t>
            </a:r>
            <a:r>
              <a:rPr sz="2000" dirty="0">
                <a:latin typeface="Constantia"/>
                <a:cs typeface="Constantia"/>
              </a:rPr>
              <a:t>к </a:t>
            </a:r>
            <a:r>
              <a:rPr sz="2000" spc="-15" dirty="0">
                <a:latin typeface="Constantia"/>
                <a:cs typeface="Constantia"/>
              </a:rPr>
              <a:t>категории </a:t>
            </a:r>
            <a:r>
              <a:rPr sz="2000" spc="-5" dirty="0">
                <a:latin typeface="Constantia"/>
                <a:cs typeface="Constantia"/>
              </a:rPr>
              <a:t>не </a:t>
            </a:r>
            <a:r>
              <a:rPr sz="2000" spc="-10" dirty="0">
                <a:latin typeface="Constantia"/>
                <a:cs typeface="Constantia"/>
              </a:rPr>
              <a:t>предоставления  спортсменом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подробной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информации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местоположении,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что</a:t>
            </a:r>
            <a:endParaRPr sz="2000">
              <a:latin typeface="Constantia"/>
              <a:cs typeface="Constantia"/>
            </a:endParaRPr>
          </a:p>
          <a:p>
            <a:pPr marL="355600">
              <a:lnSpc>
                <a:spcPct val="100000"/>
              </a:lnSpc>
            </a:pPr>
            <a:r>
              <a:rPr sz="2000" spc="-10" dirty="0">
                <a:latin typeface="Constantia"/>
                <a:cs typeface="Constantia"/>
              </a:rPr>
              <a:t>повлечет </a:t>
            </a:r>
            <a:r>
              <a:rPr sz="2000" dirty="0">
                <a:latin typeface="Constantia"/>
                <a:cs typeface="Constantia"/>
              </a:rPr>
              <a:t>за </a:t>
            </a:r>
            <a:r>
              <a:rPr sz="2000" spc="-10" dirty="0">
                <a:latin typeface="Constantia"/>
                <a:cs typeface="Constantia"/>
              </a:rPr>
              <a:t>собой</a:t>
            </a:r>
            <a:r>
              <a:rPr sz="2000" spc="-32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санкции.</a:t>
            </a:r>
            <a:endParaRPr sz="2000">
              <a:latin typeface="Constantia"/>
              <a:cs typeface="Constant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39720" y="3068942"/>
            <a:ext cx="6203060" cy="34870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04977"/>
            <a:ext cx="3674110" cy="2160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84150" indent="-342900">
              <a:lnSpc>
                <a:spcPct val="100000"/>
              </a:lnSpc>
              <a:spcBef>
                <a:spcPts val="100"/>
              </a:spcBef>
              <a:buClr>
                <a:srgbClr val="00AF5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5" dirty="0">
                <a:latin typeface="Constantia"/>
                <a:cs typeface="Constantia"/>
              </a:rPr>
              <a:t>Аналогичная </a:t>
            </a:r>
            <a:r>
              <a:rPr sz="2000" dirty="0">
                <a:latin typeface="Constantia"/>
                <a:cs typeface="Constantia"/>
              </a:rPr>
              <a:t>ситуация с  </a:t>
            </a:r>
            <a:r>
              <a:rPr sz="2000" spc="-5" dirty="0">
                <a:latin typeface="Constantia"/>
                <a:cs typeface="Constantia"/>
              </a:rPr>
              <a:t>тренировочными</a:t>
            </a:r>
            <a:r>
              <a:rPr sz="2000" spc="-19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сборами,  как </a:t>
            </a:r>
            <a:r>
              <a:rPr sz="2000" spc="-30" dirty="0">
                <a:latin typeface="Constantia"/>
                <a:cs typeface="Constantia"/>
              </a:rPr>
              <a:t>только</a:t>
            </a:r>
            <a:r>
              <a:rPr sz="2000" spc="-23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спортсмен</a:t>
            </a:r>
            <a:endParaRPr sz="2000">
              <a:latin typeface="Constantia"/>
              <a:cs typeface="Constantia"/>
            </a:endParaRPr>
          </a:p>
          <a:p>
            <a:pPr marL="355600" marR="1077595">
              <a:lnSpc>
                <a:spcPct val="100000"/>
              </a:lnSpc>
            </a:pPr>
            <a:r>
              <a:rPr sz="2000" spc="-10" dirty="0">
                <a:latin typeface="Constantia"/>
                <a:cs typeface="Constantia"/>
              </a:rPr>
              <a:t>заселился </a:t>
            </a:r>
            <a:r>
              <a:rPr sz="2000" dirty="0">
                <a:latin typeface="Constantia"/>
                <a:cs typeface="Constantia"/>
              </a:rPr>
              <a:t>в </a:t>
            </a:r>
            <a:r>
              <a:rPr sz="2000" spc="-10" dirty="0">
                <a:latin typeface="Constantia"/>
                <a:cs typeface="Constantia"/>
              </a:rPr>
              <a:t>отель,  </a:t>
            </a:r>
            <a:r>
              <a:rPr sz="2000" spc="-20" dirty="0">
                <a:latin typeface="Constantia"/>
                <a:cs typeface="Constantia"/>
              </a:rPr>
              <a:t>необходимо</a:t>
            </a:r>
            <a:r>
              <a:rPr sz="2000" spc="-19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внести</a:t>
            </a:r>
            <a:endParaRPr sz="2000">
              <a:latin typeface="Constantia"/>
              <a:cs typeface="Constantia"/>
            </a:endParaRPr>
          </a:p>
          <a:p>
            <a:pPr marL="355600" marR="5080">
              <a:lnSpc>
                <a:spcPct val="100000"/>
              </a:lnSpc>
            </a:pPr>
            <a:r>
              <a:rPr sz="2000" dirty="0">
                <a:latin typeface="Constantia"/>
                <a:cs typeface="Constantia"/>
              </a:rPr>
              <a:t>изменения в </a:t>
            </a:r>
            <a:r>
              <a:rPr sz="2000" spc="10" dirty="0">
                <a:latin typeface="Constantia"/>
                <a:cs typeface="Constantia"/>
              </a:rPr>
              <a:t>АДАМС,</a:t>
            </a:r>
            <a:r>
              <a:rPr sz="2000" spc="-254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указав  </a:t>
            </a:r>
            <a:r>
              <a:rPr sz="2000" spc="-15" dirty="0">
                <a:latin typeface="Constantia"/>
                <a:cs typeface="Constantia"/>
              </a:rPr>
              <a:t>комнату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заселения</a:t>
            </a:r>
            <a:endParaRPr sz="2000">
              <a:latin typeface="Constantia"/>
              <a:cs typeface="Constant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771775" y="2204821"/>
            <a:ext cx="5410961" cy="38394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765" algn="ctr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ПРЕДОСТАВЛЕНИЕ </a:t>
            </a:r>
            <a:r>
              <a:rPr spc="0" dirty="0"/>
              <a:t>ИНФОРМАЦИИ</a:t>
            </a:r>
            <a:r>
              <a:rPr spc="-85" dirty="0"/>
              <a:t> </a:t>
            </a:r>
            <a:r>
              <a:rPr dirty="0"/>
              <a:t>О</a:t>
            </a:r>
          </a:p>
          <a:p>
            <a:pPr marL="24130" algn="ctr">
              <a:lnSpc>
                <a:spcPct val="100000"/>
              </a:lnSpc>
            </a:pPr>
            <a:r>
              <a:rPr spc="-10" dirty="0"/>
              <a:t>ПЕРЕЕЗДАХ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1282"/>
            <a:ext cx="3788410" cy="2025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spc="-10" dirty="0">
                <a:latin typeface="Calibri"/>
                <a:cs typeface="Calibri"/>
              </a:rPr>
              <a:t>если </a:t>
            </a:r>
            <a:r>
              <a:rPr sz="1600" spc="-5" dirty="0">
                <a:latin typeface="Calibri"/>
                <a:cs typeface="Calibri"/>
              </a:rPr>
              <a:t>есть возможность </a:t>
            </a:r>
            <a:r>
              <a:rPr sz="1600" spc="-10" dirty="0">
                <a:latin typeface="Calibri"/>
                <a:cs typeface="Calibri"/>
              </a:rPr>
              <a:t>указать </a:t>
            </a:r>
            <a:r>
              <a:rPr sz="1600" spc="-5" dirty="0">
                <a:latin typeface="Calibri"/>
                <a:cs typeface="Calibri"/>
              </a:rPr>
              <a:t>часовое  </a:t>
            </a:r>
            <a:r>
              <a:rPr sz="1600" spc="-10" dirty="0">
                <a:latin typeface="Calibri"/>
                <a:cs typeface="Calibri"/>
              </a:rPr>
              <a:t>окно </a:t>
            </a:r>
            <a:r>
              <a:rPr sz="1600" spc="-5" dirty="0">
                <a:latin typeface="Calibri"/>
                <a:cs typeface="Calibri"/>
              </a:rPr>
              <a:t>в </a:t>
            </a:r>
            <a:r>
              <a:rPr sz="1600" spc="-15" dirty="0">
                <a:latin typeface="Calibri"/>
                <a:cs typeface="Calibri"/>
              </a:rPr>
              <a:t>период </a:t>
            </a:r>
            <a:r>
              <a:rPr sz="1600" spc="-5" dirty="0">
                <a:latin typeface="Calibri"/>
                <a:cs typeface="Calibri"/>
              </a:rPr>
              <a:t>с 5 утра </a:t>
            </a:r>
            <a:r>
              <a:rPr sz="1600" spc="-10" dirty="0">
                <a:latin typeface="Calibri"/>
                <a:cs typeface="Calibri"/>
              </a:rPr>
              <a:t>до 23 </a:t>
            </a:r>
            <a:r>
              <a:rPr sz="1600" spc="-5" dirty="0">
                <a:latin typeface="Calibri"/>
                <a:cs typeface="Calibri"/>
              </a:rPr>
              <a:t>вечера, </a:t>
            </a:r>
            <a:r>
              <a:rPr sz="1600" spc="-10" dirty="0">
                <a:latin typeface="Calibri"/>
                <a:cs typeface="Calibri"/>
              </a:rPr>
              <a:t>то  нет </a:t>
            </a:r>
            <a:r>
              <a:rPr sz="1600" spc="-15" dirty="0">
                <a:latin typeface="Calibri"/>
                <a:cs typeface="Calibri"/>
              </a:rPr>
              <a:t>необходимости </a:t>
            </a:r>
            <a:r>
              <a:rPr sz="1600" spc="-10" dirty="0">
                <a:latin typeface="Calibri"/>
                <a:cs typeface="Calibri"/>
              </a:rPr>
              <a:t>использовать  категорию </a:t>
            </a:r>
            <a:r>
              <a:rPr sz="1600" spc="-5" dirty="0">
                <a:latin typeface="Calibri"/>
                <a:cs typeface="Calibri"/>
              </a:rPr>
              <a:t>«в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пути»</a:t>
            </a:r>
            <a:endParaRPr sz="1600">
              <a:latin typeface="Calibri"/>
              <a:cs typeface="Calibri"/>
            </a:endParaRPr>
          </a:p>
          <a:p>
            <a:pPr marL="355600" marR="210820" indent="-342900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spc="-10" dirty="0">
                <a:latin typeface="Calibri"/>
                <a:cs typeface="Calibri"/>
              </a:rPr>
              <a:t>если спортсмен </a:t>
            </a:r>
            <a:r>
              <a:rPr sz="1600" spc="-15" dirty="0">
                <a:latin typeface="Calibri"/>
                <a:cs typeface="Calibri"/>
              </a:rPr>
              <a:t>находится </a:t>
            </a:r>
            <a:r>
              <a:rPr sz="1600" spc="-5" dirty="0">
                <a:latin typeface="Calibri"/>
                <a:cs typeface="Calibri"/>
              </a:rPr>
              <a:t>в </a:t>
            </a:r>
            <a:r>
              <a:rPr sz="1600" spc="-10" dirty="0">
                <a:latin typeface="Calibri"/>
                <a:cs typeface="Calibri"/>
              </a:rPr>
              <a:t>дороге </a:t>
            </a:r>
            <a:r>
              <a:rPr sz="1600" spc="-5" dirty="0">
                <a:latin typeface="Calibri"/>
                <a:cs typeface="Calibri"/>
              </a:rPr>
              <a:t>в  </a:t>
            </a:r>
            <a:r>
              <a:rPr sz="1600" spc="-10" dirty="0">
                <a:latin typeface="Calibri"/>
                <a:cs typeface="Calibri"/>
              </a:rPr>
              <a:t>данный промежуток времени,  </a:t>
            </a:r>
            <a:r>
              <a:rPr sz="1600" spc="-15" dirty="0">
                <a:latin typeface="Calibri"/>
                <a:cs typeface="Calibri"/>
              </a:rPr>
              <a:t>рекомендуем </a:t>
            </a:r>
            <a:r>
              <a:rPr sz="1600" spc="-10" dirty="0">
                <a:latin typeface="Calibri"/>
                <a:cs typeface="Calibri"/>
              </a:rPr>
              <a:t>создавать </a:t>
            </a:r>
            <a:r>
              <a:rPr sz="1600" spc="-20" dirty="0">
                <a:latin typeface="Calibri"/>
                <a:cs typeface="Calibri"/>
              </a:rPr>
              <a:t>отдельную  </a:t>
            </a:r>
            <a:r>
              <a:rPr sz="1600" spc="-10" dirty="0">
                <a:latin typeface="Calibri"/>
                <a:cs typeface="Calibri"/>
              </a:rPr>
              <a:t>привязку </a:t>
            </a:r>
            <a:r>
              <a:rPr sz="1600" spc="-5" dirty="0">
                <a:latin typeface="Calibri"/>
                <a:cs typeface="Calibri"/>
              </a:rPr>
              <a:t>в адресной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книге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60035" y="1196721"/>
            <a:ext cx="4038600" cy="39938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4223892"/>
            <a:ext cx="4788027" cy="26341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076063" y="5373217"/>
            <a:ext cx="3714750" cy="11715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742" y="1430858"/>
            <a:ext cx="75514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800" b="1" dirty="0">
                <a:solidFill>
                  <a:srgbClr val="FF0000"/>
                </a:solidFill>
                <a:latin typeface="Constantia"/>
                <a:cs typeface="Constantia"/>
              </a:rPr>
              <a:t>!	</a:t>
            </a:r>
            <a:r>
              <a:rPr sz="1800" dirty="0">
                <a:latin typeface="Constantia"/>
                <a:cs typeface="Constantia"/>
              </a:rPr>
              <a:t>Изменения в информацию </a:t>
            </a:r>
            <a:r>
              <a:rPr sz="1800" spc="-15" dirty="0">
                <a:latin typeface="Constantia"/>
                <a:cs typeface="Constantia"/>
              </a:rPr>
              <a:t>можно </a:t>
            </a:r>
            <a:r>
              <a:rPr sz="1800" spc="-5" dirty="0">
                <a:latin typeface="Constantia"/>
                <a:cs typeface="Constantia"/>
              </a:rPr>
              <a:t>вносить </a:t>
            </a:r>
            <a:r>
              <a:rPr sz="1800" spc="-30" dirty="0">
                <a:latin typeface="Constantia"/>
                <a:cs typeface="Constantia"/>
              </a:rPr>
              <a:t>только </a:t>
            </a:r>
            <a:r>
              <a:rPr sz="1800" spc="-10" dirty="0">
                <a:latin typeface="Constantia"/>
                <a:cs typeface="Constantia"/>
              </a:rPr>
              <a:t>до</a:t>
            </a:r>
            <a:r>
              <a:rPr sz="1800" spc="-14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наступления</a:t>
            </a:r>
            <a:endParaRPr sz="1800">
              <a:latin typeface="Constantia"/>
              <a:cs typeface="Constantia"/>
            </a:endParaRPr>
          </a:p>
          <a:p>
            <a:pPr marL="355600">
              <a:lnSpc>
                <a:spcPct val="100000"/>
              </a:lnSpc>
            </a:pPr>
            <a:r>
              <a:rPr sz="1800" spc="-20" dirty="0">
                <a:latin typeface="Constantia"/>
                <a:cs typeface="Constantia"/>
              </a:rPr>
              <a:t>одночасового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окна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742" y="2226691"/>
            <a:ext cx="14763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779145" algn="l"/>
              </a:tabLst>
            </a:pPr>
            <a:r>
              <a:rPr sz="1800" b="1" dirty="0">
                <a:solidFill>
                  <a:srgbClr val="FF0000"/>
                </a:solidFill>
                <a:latin typeface="Constantia"/>
                <a:cs typeface="Constantia"/>
              </a:rPr>
              <a:t>!	</a:t>
            </a:r>
            <a:r>
              <a:rPr sz="1800" dirty="0">
                <a:latin typeface="Constantia"/>
                <a:cs typeface="Constantia"/>
              </a:rPr>
              <a:t>В	</a:t>
            </a:r>
            <a:r>
              <a:rPr sz="1800" spc="-20" dirty="0">
                <a:latin typeface="Constantia"/>
                <a:cs typeface="Constantia"/>
              </a:rPr>
              <a:t>с</a:t>
            </a:r>
            <a:r>
              <a:rPr sz="1800" spc="-5" dirty="0">
                <a:latin typeface="Constantia"/>
                <a:cs typeface="Constantia"/>
              </a:rPr>
              <a:t>л</a:t>
            </a:r>
            <a:r>
              <a:rPr sz="1800" spc="-10" dirty="0">
                <a:latin typeface="Constantia"/>
                <a:cs typeface="Constantia"/>
              </a:rPr>
              <a:t>у</a:t>
            </a:r>
            <a:r>
              <a:rPr sz="1800" spc="-5" dirty="0">
                <a:latin typeface="Constantia"/>
                <a:cs typeface="Constantia"/>
              </a:rPr>
              <a:t>чае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35885" y="2226691"/>
            <a:ext cx="58185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05635" algn="l"/>
                <a:tab pos="3148965" algn="l"/>
                <a:tab pos="4130675" algn="l"/>
                <a:tab pos="5592445" algn="l"/>
              </a:tabLst>
            </a:pPr>
            <a:r>
              <a:rPr sz="1800" spc="-15" dirty="0">
                <a:latin typeface="Constantia"/>
                <a:cs typeface="Constantia"/>
              </a:rPr>
              <a:t>в</a:t>
            </a:r>
            <a:r>
              <a:rPr sz="1800" spc="-25" dirty="0">
                <a:latin typeface="Constantia"/>
                <a:cs typeface="Constantia"/>
              </a:rPr>
              <a:t>о</a:t>
            </a:r>
            <a:r>
              <a:rPr sz="1800" spc="0" dirty="0">
                <a:latin typeface="Constantia"/>
                <a:cs typeface="Constantia"/>
              </a:rPr>
              <a:t>з</a:t>
            </a:r>
            <a:r>
              <a:rPr sz="1800" spc="-5" dirty="0">
                <a:latin typeface="Constantia"/>
                <a:cs typeface="Constantia"/>
              </a:rPr>
              <a:t>ни</a:t>
            </a:r>
            <a:r>
              <a:rPr sz="1800" spc="-10" dirty="0">
                <a:latin typeface="Constantia"/>
                <a:cs typeface="Constantia"/>
              </a:rPr>
              <a:t>к</a:t>
            </a:r>
            <a:r>
              <a:rPr sz="1800" spc="-5" dirty="0">
                <a:latin typeface="Constantia"/>
                <a:cs typeface="Constantia"/>
              </a:rPr>
              <a:t>но</a:t>
            </a:r>
            <a:r>
              <a:rPr sz="1800" spc="-10" dirty="0">
                <a:latin typeface="Constantia"/>
                <a:cs typeface="Constantia"/>
              </a:rPr>
              <a:t>в</a:t>
            </a:r>
            <a:r>
              <a:rPr sz="1800" spc="5" dirty="0">
                <a:latin typeface="Constantia"/>
                <a:cs typeface="Constantia"/>
              </a:rPr>
              <a:t>е</a:t>
            </a:r>
            <a:r>
              <a:rPr sz="1800" spc="-5" dirty="0">
                <a:latin typeface="Constantia"/>
                <a:cs typeface="Constantia"/>
              </a:rPr>
              <a:t>ни</a:t>
            </a:r>
            <a:r>
              <a:rPr sz="1800" dirty="0">
                <a:latin typeface="Constantia"/>
                <a:cs typeface="Constantia"/>
              </a:rPr>
              <a:t>я	</a:t>
            </a:r>
            <a:r>
              <a:rPr sz="1800" spc="-5" dirty="0">
                <a:latin typeface="Constantia"/>
                <a:cs typeface="Constantia"/>
              </a:rPr>
              <a:t>вопр</a:t>
            </a:r>
            <a:r>
              <a:rPr sz="1800" spc="-10" dirty="0">
                <a:latin typeface="Constantia"/>
                <a:cs typeface="Constantia"/>
              </a:rPr>
              <a:t>о</a:t>
            </a:r>
            <a:r>
              <a:rPr sz="1800" spc="-4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ов	м</a:t>
            </a:r>
            <a:r>
              <a:rPr sz="1800" spc="-50" dirty="0">
                <a:latin typeface="Constantia"/>
                <a:cs typeface="Constantia"/>
              </a:rPr>
              <a:t>о</a:t>
            </a:r>
            <a:r>
              <a:rPr sz="1800" spc="-5" dirty="0">
                <a:latin typeface="Constantia"/>
                <a:cs typeface="Constantia"/>
              </a:rPr>
              <a:t>жн</a:t>
            </a:r>
            <a:r>
              <a:rPr sz="1800" dirty="0">
                <a:latin typeface="Constantia"/>
                <a:cs typeface="Constantia"/>
              </a:rPr>
              <a:t>о	обр</a:t>
            </a:r>
            <a:r>
              <a:rPr sz="1800" spc="-40" dirty="0">
                <a:latin typeface="Constantia"/>
                <a:cs typeface="Constantia"/>
              </a:rPr>
              <a:t>а</a:t>
            </a:r>
            <a:r>
              <a:rPr sz="1800" dirty="0">
                <a:latin typeface="Constantia"/>
                <a:cs typeface="Constantia"/>
              </a:rPr>
              <a:t>тит</a:t>
            </a:r>
            <a:r>
              <a:rPr sz="1800" spc="-5" dirty="0">
                <a:latin typeface="Constantia"/>
                <a:cs typeface="Constantia"/>
              </a:rPr>
              <a:t>ьс</a:t>
            </a:r>
            <a:r>
              <a:rPr sz="1800" dirty="0">
                <a:latin typeface="Constantia"/>
                <a:cs typeface="Constantia"/>
              </a:rPr>
              <a:t>я	</a:t>
            </a:r>
            <a:r>
              <a:rPr sz="1800" spc="-5" dirty="0">
                <a:latin typeface="Constantia"/>
                <a:cs typeface="Constantia"/>
              </a:rPr>
              <a:t>за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5642" y="2501010"/>
            <a:ext cx="33883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onstantia"/>
                <a:cs typeface="Constantia"/>
              </a:rPr>
              <a:t>консультацией </a:t>
            </a:r>
            <a:r>
              <a:rPr sz="1800" dirty="0">
                <a:latin typeface="Constantia"/>
                <a:cs typeface="Constantia"/>
              </a:rPr>
              <a:t>в </a:t>
            </a:r>
            <a:r>
              <a:rPr sz="1800" spc="-50" dirty="0">
                <a:latin typeface="Constantia"/>
                <a:cs typeface="Constantia"/>
              </a:rPr>
              <a:t>РАА</a:t>
            </a:r>
            <a:r>
              <a:rPr sz="1800" spc="-140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«РУСАДА»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2742" y="3159632"/>
            <a:ext cx="2260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1150" algn="l"/>
                <a:tab pos="1681480" algn="l"/>
              </a:tabLst>
            </a:pPr>
            <a:r>
              <a:rPr sz="1800" b="1" dirty="0">
                <a:solidFill>
                  <a:srgbClr val="FF0000"/>
                </a:solidFill>
                <a:latin typeface="Constantia"/>
                <a:cs typeface="Constantia"/>
              </a:rPr>
              <a:t>!	</a:t>
            </a:r>
            <a:r>
              <a:rPr sz="1800" spc="-5" dirty="0">
                <a:latin typeface="Constantia"/>
                <a:cs typeface="Constantia"/>
              </a:rPr>
              <a:t>Спор</a:t>
            </a:r>
            <a:r>
              <a:rPr sz="1800" spc="-20" dirty="0">
                <a:latin typeface="Constantia"/>
                <a:cs typeface="Constantia"/>
              </a:rPr>
              <a:t>тс</a:t>
            </a:r>
            <a:r>
              <a:rPr sz="1800" dirty="0">
                <a:latin typeface="Constantia"/>
                <a:cs typeface="Constantia"/>
              </a:rPr>
              <a:t>мен	</a:t>
            </a:r>
            <a:r>
              <a:rPr sz="1800" spc="-5" dirty="0">
                <a:latin typeface="Constantia"/>
                <a:cs typeface="Constantia"/>
              </a:rPr>
              <a:t>не</a:t>
            </a:r>
            <a:r>
              <a:rPr sz="1800" spc="-4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ет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61310" y="3159632"/>
            <a:ext cx="5093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29335" algn="l"/>
                <a:tab pos="2975610" algn="l"/>
                <a:tab pos="3413125" algn="l"/>
              </a:tabLst>
            </a:pPr>
            <a:r>
              <a:rPr sz="1800" spc="-20" dirty="0">
                <a:latin typeface="Constantia"/>
                <a:cs typeface="Constantia"/>
              </a:rPr>
              <a:t>полную	</a:t>
            </a:r>
            <a:r>
              <a:rPr sz="1800" spc="-5" dirty="0">
                <a:latin typeface="Constantia"/>
                <a:cs typeface="Constantia"/>
              </a:rPr>
              <a:t>ответственность	</a:t>
            </a:r>
            <a:r>
              <a:rPr sz="1800" dirty="0">
                <a:latin typeface="Constantia"/>
                <a:cs typeface="Constantia"/>
              </a:rPr>
              <a:t>за	</a:t>
            </a:r>
            <a:r>
              <a:rPr sz="1800" spc="-10" dirty="0">
                <a:latin typeface="Constantia"/>
                <a:cs typeface="Constantia"/>
              </a:rPr>
              <a:t>предоставление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5642" y="3433953"/>
            <a:ext cx="720788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onstantia"/>
                <a:cs typeface="Constantia"/>
              </a:rPr>
              <a:t>информации </a:t>
            </a:r>
            <a:r>
              <a:rPr sz="1800" dirty="0">
                <a:latin typeface="Constantia"/>
                <a:cs typeface="Constantia"/>
              </a:rPr>
              <a:t>о </a:t>
            </a:r>
            <a:r>
              <a:rPr sz="1800" spc="-15" dirty="0">
                <a:latin typeface="Constantia"/>
                <a:cs typeface="Constantia"/>
              </a:rPr>
              <a:t>местонахождении, </a:t>
            </a:r>
            <a:r>
              <a:rPr sz="1800" spc="-5" dirty="0">
                <a:latin typeface="Constantia"/>
                <a:cs typeface="Constantia"/>
              </a:rPr>
              <a:t>незнание </a:t>
            </a:r>
            <a:r>
              <a:rPr sz="1800" dirty="0">
                <a:latin typeface="Constantia"/>
                <a:cs typeface="Constantia"/>
              </a:rPr>
              <a:t>правил </a:t>
            </a:r>
            <a:r>
              <a:rPr sz="1800" spc="-10" dirty="0">
                <a:latin typeface="Constantia"/>
                <a:cs typeface="Constantia"/>
              </a:rPr>
              <a:t>предоставления  </a:t>
            </a:r>
            <a:r>
              <a:rPr sz="1800" spc="-5" dirty="0">
                <a:latin typeface="Constantia"/>
                <a:cs typeface="Constantia"/>
              </a:rPr>
              <a:t>данной</a:t>
            </a:r>
            <a:r>
              <a:rPr sz="1800" spc="-5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информации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не</a:t>
            </a:r>
            <a:r>
              <a:rPr sz="1800" spc="-95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освобождает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его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от</a:t>
            </a:r>
            <a:r>
              <a:rPr sz="1800" spc="-95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ответственности!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380489" y="313436"/>
            <a:ext cx="5823585" cy="467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ОБРАЩАЕМ </a:t>
            </a:r>
            <a:r>
              <a:rPr spc="-10" dirty="0"/>
              <a:t>ВАШЕ</a:t>
            </a:r>
            <a:r>
              <a:rPr spc="-70" dirty="0"/>
              <a:t> </a:t>
            </a:r>
            <a:r>
              <a:rPr spc="-5" dirty="0"/>
              <a:t>ВНИМАНИЕ</a:t>
            </a: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17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1826" y="429513"/>
            <a:ext cx="4246880" cy="467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ТИПИЧНЫЕ</a:t>
            </a:r>
            <a:r>
              <a:rPr spc="-80" dirty="0"/>
              <a:t> </a:t>
            </a:r>
            <a:r>
              <a:rPr dirty="0"/>
              <a:t>ОШИБКИ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9917" y="1826746"/>
            <a:ext cx="8953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9917" y="2192506"/>
            <a:ext cx="8953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9917" y="2558244"/>
            <a:ext cx="8953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9917" y="2924280"/>
            <a:ext cx="8953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9917" y="3899894"/>
            <a:ext cx="8953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0117" y="1729587"/>
            <a:ext cx="5544185" cy="3378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634">
              <a:lnSpc>
                <a:spcPct val="120000"/>
              </a:lnSpc>
              <a:spcBef>
                <a:spcPts val="100"/>
              </a:spcBef>
            </a:pPr>
            <a:r>
              <a:rPr sz="2000" spc="-20" dirty="0">
                <a:latin typeface="Constantia"/>
                <a:cs typeface="Constantia"/>
              </a:rPr>
              <a:t>Не</a:t>
            </a:r>
            <a:r>
              <a:rPr sz="2000" spc="-12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указан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почтовый</a:t>
            </a:r>
            <a:r>
              <a:rPr sz="2000" spc="-13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адрес,</a:t>
            </a:r>
            <a:r>
              <a:rPr sz="2000" spc="-2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номер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телефона  </a:t>
            </a:r>
            <a:r>
              <a:rPr sz="2000" spc="-20" dirty="0">
                <a:latin typeface="Constantia"/>
                <a:cs typeface="Constantia"/>
              </a:rPr>
              <a:t>Не </a:t>
            </a:r>
            <a:r>
              <a:rPr sz="2000" dirty="0">
                <a:latin typeface="Constantia"/>
                <a:cs typeface="Constantia"/>
              </a:rPr>
              <a:t>отмечено </a:t>
            </a:r>
            <a:r>
              <a:rPr sz="2000" spc="-15" dirty="0">
                <a:latin typeface="Constantia"/>
                <a:cs typeface="Constantia"/>
              </a:rPr>
              <a:t>одночасовое</a:t>
            </a:r>
            <a:r>
              <a:rPr sz="2000" spc="-37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окно</a:t>
            </a:r>
            <a:endParaRPr sz="200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spc="-15" dirty="0">
                <a:latin typeface="Constantia"/>
                <a:cs typeface="Constantia"/>
              </a:rPr>
              <a:t>Одночасовое</a:t>
            </a:r>
            <a:r>
              <a:rPr sz="2000" spc="-14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окно</a:t>
            </a:r>
            <a:r>
              <a:rPr sz="2000" spc="-13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указано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дважды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за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один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день</a:t>
            </a:r>
            <a:endParaRPr sz="2000">
              <a:latin typeface="Constantia"/>
              <a:cs typeface="Constantia"/>
            </a:endParaRPr>
          </a:p>
          <a:p>
            <a:pPr marL="12700" marR="332105">
              <a:lnSpc>
                <a:spcPct val="100000"/>
              </a:lnSpc>
              <a:spcBef>
                <a:spcPts val="475"/>
              </a:spcBef>
            </a:pPr>
            <a:r>
              <a:rPr sz="2000" spc="-20" dirty="0">
                <a:latin typeface="Constantia"/>
                <a:cs typeface="Constantia"/>
              </a:rPr>
              <a:t>Не </a:t>
            </a:r>
            <a:r>
              <a:rPr sz="2000" spc="-10" dirty="0">
                <a:latin typeface="Constantia"/>
                <a:cs typeface="Constantia"/>
              </a:rPr>
              <a:t>предоставлена </a:t>
            </a:r>
            <a:r>
              <a:rPr sz="2000" spc="-5" dirty="0">
                <a:latin typeface="Constantia"/>
                <a:cs typeface="Constantia"/>
              </a:rPr>
              <a:t>информация 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330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регулярной  </a:t>
            </a:r>
            <a:r>
              <a:rPr sz="2000" spc="-5" dirty="0">
                <a:latin typeface="Constantia"/>
                <a:cs typeface="Constantia"/>
              </a:rPr>
              <a:t>(тренировки) </a:t>
            </a:r>
            <a:r>
              <a:rPr sz="2000" dirty="0">
                <a:latin typeface="Constantia"/>
                <a:cs typeface="Constantia"/>
              </a:rPr>
              <a:t>или </a:t>
            </a:r>
            <a:r>
              <a:rPr sz="2000" spc="-10" dirty="0">
                <a:latin typeface="Constantia"/>
                <a:cs typeface="Constantia"/>
              </a:rPr>
              <a:t>соревновательной  деятельности</a:t>
            </a:r>
            <a:endParaRPr sz="2000">
              <a:latin typeface="Constantia"/>
              <a:cs typeface="Constantia"/>
            </a:endParaRPr>
          </a:p>
          <a:p>
            <a:pPr marL="12700" marR="609600">
              <a:lnSpc>
                <a:spcPct val="100000"/>
              </a:lnSpc>
              <a:spcBef>
                <a:spcPts val="480"/>
              </a:spcBef>
            </a:pPr>
            <a:r>
              <a:rPr sz="2000" spc="-20" dirty="0">
                <a:latin typeface="Constantia"/>
                <a:cs typeface="Constantia"/>
              </a:rPr>
              <a:t>Не </a:t>
            </a:r>
            <a:r>
              <a:rPr sz="2000" spc="-15" dirty="0">
                <a:latin typeface="Constantia"/>
                <a:cs typeface="Constantia"/>
              </a:rPr>
              <a:t>нажата </a:t>
            </a:r>
            <a:r>
              <a:rPr sz="2000" spc="-5" dirty="0">
                <a:latin typeface="Constantia"/>
                <a:cs typeface="Constantia"/>
              </a:rPr>
              <a:t>кнопка </a:t>
            </a:r>
            <a:r>
              <a:rPr sz="2000" spc="-10" dirty="0">
                <a:latin typeface="Constantia"/>
                <a:cs typeface="Constantia"/>
              </a:rPr>
              <a:t>«Предоставить</a:t>
            </a:r>
            <a:r>
              <a:rPr sz="2000" spc="-33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данные»  </a:t>
            </a:r>
            <a:r>
              <a:rPr sz="2000" dirty="0">
                <a:latin typeface="Constantia"/>
                <a:cs typeface="Constantia"/>
              </a:rPr>
              <a:t>(левый </a:t>
            </a:r>
            <a:r>
              <a:rPr sz="2000" spc="-10" dirty="0">
                <a:latin typeface="Constantia"/>
                <a:cs typeface="Constantia"/>
              </a:rPr>
              <a:t>верхний </a:t>
            </a:r>
            <a:r>
              <a:rPr sz="2000" spc="-5" dirty="0">
                <a:latin typeface="Constantia"/>
                <a:cs typeface="Constantia"/>
              </a:rPr>
              <a:t>профиля </a:t>
            </a:r>
            <a:r>
              <a:rPr sz="2000" dirty="0">
                <a:latin typeface="Constantia"/>
                <a:cs typeface="Constantia"/>
              </a:rPr>
              <a:t>в</a:t>
            </a:r>
            <a:r>
              <a:rPr sz="2000" spc="-23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режиме</a:t>
            </a:r>
            <a:endParaRPr sz="2000">
              <a:latin typeface="Constantia"/>
              <a:cs typeface="Constantia"/>
            </a:endParaRPr>
          </a:p>
          <a:p>
            <a:pPr marL="12700" marR="1905000">
              <a:lnSpc>
                <a:spcPct val="100000"/>
              </a:lnSpc>
            </a:pPr>
            <a:r>
              <a:rPr sz="2000" spc="-10" dirty="0">
                <a:latin typeface="Constantia"/>
                <a:cs typeface="Constantia"/>
              </a:rPr>
              <a:t>предоставления </a:t>
            </a:r>
            <a:r>
              <a:rPr sz="2000" spc="-5" dirty="0">
                <a:latin typeface="Constantia"/>
                <a:cs typeface="Constantia"/>
              </a:rPr>
              <a:t>информации</a:t>
            </a:r>
            <a:r>
              <a:rPr sz="2000" spc="-1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  </a:t>
            </a:r>
            <a:r>
              <a:rPr sz="2000" spc="-15" dirty="0">
                <a:latin typeface="Constantia"/>
                <a:cs typeface="Constantia"/>
              </a:rPr>
              <a:t>местоположении)</a:t>
            </a:r>
            <a:endParaRPr sz="2000">
              <a:latin typeface="Constantia"/>
              <a:cs typeface="Constant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67537" y="1844789"/>
            <a:ext cx="288036" cy="2870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7537" y="2204834"/>
            <a:ext cx="288036" cy="2870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7537" y="2564879"/>
            <a:ext cx="288036" cy="2870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7537" y="2924924"/>
            <a:ext cx="288036" cy="2870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67537" y="3933050"/>
            <a:ext cx="288036" cy="2870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18</a:t>
            </a:fld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0785" y="588086"/>
            <a:ext cx="4206875" cy="468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0" dirty="0"/>
              <a:t>ПРОФИЛЬ</a:t>
            </a:r>
            <a:r>
              <a:rPr spc="-145" dirty="0"/>
              <a:t> </a:t>
            </a:r>
            <a:r>
              <a:rPr spc="-25" dirty="0"/>
              <a:t>ЗАПОЛНЕН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6710"/>
            <a:ext cx="3540125" cy="2465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AF5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5" dirty="0">
                <a:latin typeface="Constantia"/>
                <a:cs typeface="Constantia"/>
              </a:rPr>
              <a:t>Информация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</a:t>
            </a:r>
            <a:endParaRPr sz="2000">
              <a:latin typeface="Constantia"/>
              <a:cs typeface="Constantia"/>
            </a:endParaRPr>
          </a:p>
          <a:p>
            <a:pPr marL="355600" marR="5080">
              <a:lnSpc>
                <a:spcPct val="100000"/>
              </a:lnSpc>
            </a:pPr>
            <a:r>
              <a:rPr sz="2000" spc="-15" dirty="0">
                <a:latin typeface="Constantia"/>
                <a:cs typeface="Constantia"/>
              </a:rPr>
              <a:t>местоположении</a:t>
            </a:r>
            <a:r>
              <a:rPr sz="2000" spc="-17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считается  представленной, </a:t>
            </a:r>
            <a:r>
              <a:rPr sz="2000" spc="-30" dirty="0">
                <a:latin typeface="Constantia"/>
                <a:cs typeface="Constantia"/>
              </a:rPr>
              <a:t>только  </a:t>
            </a:r>
            <a:r>
              <a:rPr sz="2000" spc="-10" dirty="0">
                <a:latin typeface="Constantia"/>
                <a:cs typeface="Constantia"/>
              </a:rPr>
              <a:t>если </a:t>
            </a:r>
            <a:r>
              <a:rPr sz="2000" dirty="0">
                <a:latin typeface="Constantia"/>
                <a:cs typeface="Constantia"/>
              </a:rPr>
              <a:t>в </a:t>
            </a:r>
            <a:r>
              <a:rPr sz="2000" spc="-5" dirty="0">
                <a:latin typeface="Constantia"/>
                <a:cs typeface="Constantia"/>
              </a:rPr>
              <a:t>левом </a:t>
            </a:r>
            <a:r>
              <a:rPr sz="2000" spc="-10" dirty="0">
                <a:latin typeface="Constantia"/>
                <a:cs typeface="Constantia"/>
              </a:rPr>
              <a:t>верхнем </a:t>
            </a:r>
            <a:r>
              <a:rPr sz="2000" spc="-45" dirty="0">
                <a:latin typeface="Constantia"/>
                <a:cs typeface="Constantia"/>
              </a:rPr>
              <a:t>углу  </a:t>
            </a:r>
            <a:r>
              <a:rPr sz="2000" spc="-5" dirty="0">
                <a:latin typeface="Constantia"/>
                <a:cs typeface="Constantia"/>
              </a:rPr>
              <a:t>профиля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окно</a:t>
            </a:r>
            <a:endParaRPr sz="2000">
              <a:latin typeface="Constantia"/>
              <a:cs typeface="Constantia"/>
            </a:endParaRPr>
          </a:p>
          <a:p>
            <a:pPr marL="355600">
              <a:lnSpc>
                <a:spcPct val="100000"/>
              </a:lnSpc>
            </a:pPr>
            <a:r>
              <a:rPr sz="2000" spc="-5" dirty="0">
                <a:latin typeface="Constantia"/>
                <a:cs typeface="Constantia"/>
              </a:rPr>
              <a:t>«информация 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моем</a:t>
            </a:r>
            <a:endParaRPr sz="2000">
              <a:latin typeface="Constantia"/>
              <a:cs typeface="Constantia"/>
            </a:endParaRPr>
          </a:p>
          <a:p>
            <a:pPr marL="355600" marR="349250">
              <a:lnSpc>
                <a:spcPct val="100000"/>
              </a:lnSpc>
            </a:pPr>
            <a:r>
              <a:rPr sz="2000" spc="-15" dirty="0">
                <a:latin typeface="Constantia"/>
                <a:cs typeface="Constantia"/>
              </a:rPr>
              <a:t>местоположении»</a:t>
            </a:r>
            <a:r>
              <a:rPr sz="2000" spc="-14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горит  </a:t>
            </a:r>
            <a:r>
              <a:rPr sz="2000" spc="-5" dirty="0">
                <a:latin typeface="Constantia"/>
                <a:cs typeface="Constantia"/>
              </a:rPr>
              <a:t>зеленым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цветом!</a:t>
            </a:r>
            <a:endParaRPr sz="2000">
              <a:latin typeface="Constantia"/>
              <a:cs typeface="Constant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83964" y="1916810"/>
            <a:ext cx="4038599" cy="19286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19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88252" y="3501745"/>
            <a:ext cx="1474724" cy="2087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583426" y="3496983"/>
            <a:ext cx="1484630" cy="2097405"/>
          </a:xfrm>
          <a:custGeom>
            <a:avLst/>
            <a:gdLst/>
            <a:ahLst/>
            <a:cxnLst/>
            <a:rect l="l" t="t" r="r" b="b"/>
            <a:pathLst>
              <a:path w="1484629" h="2097404">
                <a:moveTo>
                  <a:pt x="0" y="2097024"/>
                </a:moveTo>
                <a:lnTo>
                  <a:pt x="1484249" y="2097024"/>
                </a:lnTo>
                <a:lnTo>
                  <a:pt x="1484249" y="0"/>
                </a:lnTo>
                <a:lnTo>
                  <a:pt x="0" y="0"/>
                </a:lnTo>
                <a:lnTo>
                  <a:pt x="0" y="2097024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17167" y="277749"/>
            <a:ext cx="7443470" cy="467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КТО </a:t>
            </a:r>
            <a:r>
              <a:rPr spc="-25" dirty="0"/>
              <a:t>ПРЕДОСТАВЛЯЕТ</a:t>
            </a:r>
            <a:r>
              <a:rPr spc="-140" dirty="0"/>
              <a:t> </a:t>
            </a:r>
            <a:r>
              <a:rPr spc="0" dirty="0"/>
              <a:t>ИНФОРМАЦИЮ?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939665" y="1792604"/>
            <a:ext cx="31559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509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onstantia"/>
                <a:cs typeface="Constantia"/>
              </a:rPr>
              <a:t>Б</a:t>
            </a:r>
            <a:r>
              <a:rPr sz="1800" spc="-5" dirty="0">
                <a:latin typeface="Constantia"/>
                <a:cs typeface="Constantia"/>
              </a:rPr>
              <a:t>. </a:t>
            </a:r>
            <a:r>
              <a:rPr sz="1800" b="1" spc="-50" dirty="0">
                <a:latin typeface="Constantia"/>
                <a:cs typeface="Constantia"/>
              </a:rPr>
              <a:t>пул</a:t>
            </a:r>
            <a:r>
              <a:rPr sz="1800" b="1" spc="-70" dirty="0">
                <a:latin typeface="Constantia"/>
                <a:cs typeface="Constantia"/>
              </a:rPr>
              <a:t> </a:t>
            </a:r>
            <a:r>
              <a:rPr sz="1800" b="1" spc="-5" dirty="0">
                <a:latin typeface="Constantia"/>
                <a:cs typeface="Constantia"/>
              </a:rPr>
              <a:t>тестирования</a:t>
            </a:r>
            <a:endParaRPr sz="180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latin typeface="Constantia"/>
                <a:cs typeface="Constantia"/>
              </a:rPr>
              <a:t>международной</a:t>
            </a:r>
            <a:r>
              <a:rPr sz="1800" b="1" spc="-155" dirty="0">
                <a:latin typeface="Constantia"/>
                <a:cs typeface="Constantia"/>
              </a:rPr>
              <a:t> </a:t>
            </a:r>
            <a:r>
              <a:rPr sz="1800" b="1" spc="-5" dirty="0">
                <a:latin typeface="Constantia"/>
                <a:cs typeface="Constantia"/>
              </a:rPr>
              <a:t>федерации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172709" y="2780919"/>
            <a:ext cx="1487424" cy="21177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68010" y="2776220"/>
            <a:ext cx="1497330" cy="2127250"/>
          </a:xfrm>
          <a:custGeom>
            <a:avLst/>
            <a:gdLst/>
            <a:ahLst/>
            <a:cxnLst/>
            <a:rect l="l" t="t" r="r" b="b"/>
            <a:pathLst>
              <a:path w="1497329" h="2127250">
                <a:moveTo>
                  <a:pt x="0" y="2127249"/>
                </a:moveTo>
                <a:lnTo>
                  <a:pt x="1496948" y="2127249"/>
                </a:lnTo>
                <a:lnTo>
                  <a:pt x="1496948" y="0"/>
                </a:lnTo>
                <a:lnTo>
                  <a:pt x="0" y="0"/>
                </a:lnTo>
                <a:lnTo>
                  <a:pt x="0" y="2127249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90168" y="1792604"/>
            <a:ext cx="25050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onstantia"/>
                <a:cs typeface="Constantia"/>
              </a:rPr>
              <a:t>А</a:t>
            </a:r>
            <a:r>
              <a:rPr sz="1800" spc="-5" dirty="0">
                <a:latin typeface="Constantia"/>
                <a:cs typeface="Constantia"/>
              </a:rPr>
              <a:t>. </a:t>
            </a:r>
            <a:r>
              <a:rPr sz="1800" b="1" spc="-5" dirty="0">
                <a:latin typeface="Constantia"/>
                <a:cs typeface="Constantia"/>
              </a:rPr>
              <a:t>национальный</a:t>
            </a:r>
            <a:r>
              <a:rPr sz="1800" b="1" spc="-100" dirty="0">
                <a:latin typeface="Constantia"/>
                <a:cs typeface="Constantia"/>
              </a:rPr>
              <a:t> </a:t>
            </a:r>
            <a:r>
              <a:rPr sz="1800" b="1" spc="-50" dirty="0">
                <a:latin typeface="Constantia"/>
                <a:cs typeface="Constantia"/>
              </a:rPr>
              <a:t>пул</a:t>
            </a:r>
            <a:endParaRPr sz="180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Constantia"/>
                <a:cs typeface="Constantia"/>
              </a:rPr>
              <a:t>тестирования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67050" y="1142746"/>
            <a:ext cx="28511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onstantia"/>
                <a:cs typeface="Constantia"/>
              </a:rPr>
              <a:t>Если спортсмен включен</a:t>
            </a:r>
            <a:r>
              <a:rPr sz="1800" spc="-235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в: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123694" y="3573119"/>
            <a:ext cx="1420876" cy="20161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118995" y="3568356"/>
            <a:ext cx="1430655" cy="2025650"/>
          </a:xfrm>
          <a:custGeom>
            <a:avLst/>
            <a:gdLst/>
            <a:ahLst/>
            <a:cxnLst/>
            <a:rect l="l" t="t" r="r" b="b"/>
            <a:pathLst>
              <a:path w="1430654" h="2025650">
                <a:moveTo>
                  <a:pt x="0" y="2025650"/>
                </a:moveTo>
                <a:lnTo>
                  <a:pt x="1430401" y="2025650"/>
                </a:lnTo>
                <a:lnTo>
                  <a:pt x="1430401" y="0"/>
                </a:lnTo>
                <a:lnTo>
                  <a:pt x="0" y="0"/>
                </a:lnTo>
                <a:lnTo>
                  <a:pt x="0" y="2025650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4550" y="2781045"/>
            <a:ext cx="1473199" cy="208749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89787" y="2776220"/>
            <a:ext cx="1482725" cy="2097405"/>
          </a:xfrm>
          <a:custGeom>
            <a:avLst/>
            <a:gdLst/>
            <a:ahLst/>
            <a:cxnLst/>
            <a:rect l="l" t="t" r="r" b="b"/>
            <a:pathLst>
              <a:path w="1482725" h="2097404">
                <a:moveTo>
                  <a:pt x="0" y="2097023"/>
                </a:moveTo>
                <a:lnTo>
                  <a:pt x="1482724" y="2097023"/>
                </a:lnTo>
                <a:lnTo>
                  <a:pt x="1482724" y="0"/>
                </a:lnTo>
                <a:lnTo>
                  <a:pt x="0" y="0"/>
                </a:lnTo>
                <a:lnTo>
                  <a:pt x="0" y="2097023"/>
                </a:lnTo>
                <a:close/>
              </a:path>
            </a:pathLst>
          </a:custGeom>
          <a:ln w="952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>
            <a:extLst>
              <a:ext uri="{FF2B5EF4-FFF2-40B4-BE49-F238E27FC236}">
                <a16:creationId xmlns:a16="http://schemas.microsoft.com/office/drawing/2014/main" id="{8FC4A20A-94A1-4750-8122-C9E7B3580927}"/>
              </a:ext>
            </a:extLst>
          </p:cNvPr>
          <p:cNvSpPr txBox="1">
            <a:spLocks/>
          </p:cNvSpPr>
          <p:nvPr/>
        </p:nvSpPr>
        <p:spPr bwMode="auto">
          <a:xfrm>
            <a:off x="1115616" y="1269207"/>
            <a:ext cx="6966347" cy="4427935"/>
          </a:xfrm>
          <a:prstGeom prst="rect">
            <a:avLst/>
          </a:prstGeom>
          <a:ln w="25400" cap="flat" cmpd="sng" algn="ctr">
            <a:solidFill>
              <a:schemeClr val="accent5">
                <a:lumMod val="75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257175" indent="-257175" algn="ctr">
              <a:spcBef>
                <a:spcPct val="20000"/>
              </a:spcBef>
              <a:defRPr/>
            </a:pPr>
            <a:endParaRPr lang="ru-RU" sz="2100" b="1" dirty="0">
              <a:solidFill>
                <a:srgbClr val="16887D"/>
              </a:solidFill>
              <a:cs typeface="Arial" charset="0"/>
            </a:endParaRPr>
          </a:p>
          <a:p>
            <a:pPr marL="257175" indent="-257175" algn="ctr">
              <a:spcBef>
                <a:spcPct val="20000"/>
              </a:spcBef>
              <a:defRPr/>
            </a:pPr>
            <a:r>
              <a:rPr lang="ru-RU" sz="2100" b="1" dirty="0">
                <a:solidFill>
                  <a:srgbClr val="16887D"/>
                </a:solidFill>
                <a:cs typeface="Arial" charset="0"/>
              </a:rPr>
              <a:t>СПАСИБО ЗА ВНИМАНИЕ!</a:t>
            </a:r>
            <a:endParaRPr lang="ru-RU" sz="750" b="1" dirty="0">
              <a:solidFill>
                <a:srgbClr val="16887D"/>
              </a:solidFill>
              <a:cs typeface="Arial" charset="0"/>
            </a:endParaRPr>
          </a:p>
          <a:p>
            <a:pPr marL="257175" indent="-257175" algn="ctr">
              <a:spcBef>
                <a:spcPct val="20000"/>
              </a:spcBef>
              <a:defRPr/>
            </a:pPr>
            <a:endParaRPr lang="ru-RU" sz="750" b="1" dirty="0">
              <a:solidFill>
                <a:schemeClr val="accent1"/>
              </a:solidFill>
              <a:cs typeface="Arial" charset="0"/>
            </a:endParaRPr>
          </a:p>
          <a:p>
            <a:pPr marL="257175" indent="-257175" algn="ctr">
              <a:spcBef>
                <a:spcPct val="20000"/>
              </a:spcBef>
              <a:defRPr/>
            </a:pPr>
            <a:r>
              <a:rPr lang="en-US" sz="2100" b="1" u="sng" dirty="0">
                <a:solidFill>
                  <a:srgbClr val="00B050"/>
                </a:solidFill>
                <a:cs typeface="Arial" charset="0"/>
                <a:hlinkClick r:id="rId2"/>
              </a:rPr>
              <a:t>www.rusada.ru</a:t>
            </a:r>
            <a:endParaRPr lang="ru-RU" sz="2100" b="1" u="sng" dirty="0">
              <a:solidFill>
                <a:srgbClr val="00B050"/>
              </a:solidFill>
              <a:cs typeface="Arial" charset="0"/>
            </a:endParaRPr>
          </a:p>
          <a:p>
            <a:pPr marL="257175" indent="-257175" algn="ctr">
              <a:spcBef>
                <a:spcPct val="20000"/>
              </a:spcBef>
              <a:defRPr/>
            </a:pPr>
            <a:r>
              <a:rPr lang="en-US" sz="2100" b="1" dirty="0">
                <a:solidFill>
                  <a:srgbClr val="16887D"/>
                </a:solidFill>
                <a:cs typeface="Arial" charset="0"/>
              </a:rPr>
              <a:t>rusada@rusada.ru</a:t>
            </a:r>
            <a:endParaRPr lang="ru-RU" sz="2100" b="1" dirty="0">
              <a:solidFill>
                <a:srgbClr val="16887D"/>
              </a:solidFill>
              <a:cs typeface="Arial" charset="0"/>
            </a:endParaRPr>
          </a:p>
          <a:p>
            <a:pPr marL="257175" indent="-257175" algn="ctr">
              <a:spcBef>
                <a:spcPct val="20000"/>
              </a:spcBef>
              <a:defRPr/>
            </a:pPr>
            <a:r>
              <a:rPr lang="ru-RU" sz="2100" dirty="0">
                <a:cs typeface="Arial" charset="0"/>
              </a:rPr>
              <a:t>тел.: </a:t>
            </a:r>
            <a:r>
              <a:rPr lang="ru-RU" sz="2100" b="1" dirty="0">
                <a:solidFill>
                  <a:srgbClr val="16887D"/>
                </a:solidFill>
                <a:cs typeface="Arial" charset="0"/>
              </a:rPr>
              <a:t>+7 </a:t>
            </a:r>
            <a:r>
              <a:rPr lang="en-US" sz="2100" b="1" dirty="0">
                <a:solidFill>
                  <a:srgbClr val="16887D"/>
                </a:solidFill>
                <a:cs typeface="Arial" charset="0"/>
              </a:rPr>
              <a:t>(495)</a:t>
            </a:r>
            <a:r>
              <a:rPr lang="ru-RU" sz="2100" b="1" dirty="0">
                <a:solidFill>
                  <a:srgbClr val="16887D"/>
                </a:solidFill>
                <a:cs typeface="Arial" charset="0"/>
              </a:rPr>
              <a:t> </a:t>
            </a:r>
            <a:r>
              <a:rPr lang="en-US" sz="2100" b="1" dirty="0">
                <a:solidFill>
                  <a:srgbClr val="16887D"/>
                </a:solidFill>
                <a:cs typeface="Arial" charset="0"/>
              </a:rPr>
              <a:t>788</a:t>
            </a:r>
            <a:r>
              <a:rPr lang="ru-RU" sz="2100" b="1" dirty="0">
                <a:solidFill>
                  <a:srgbClr val="16887D"/>
                </a:solidFill>
                <a:cs typeface="Arial" charset="0"/>
              </a:rPr>
              <a:t> </a:t>
            </a:r>
            <a:r>
              <a:rPr lang="en-US" sz="2100" b="1" dirty="0">
                <a:solidFill>
                  <a:srgbClr val="16887D"/>
                </a:solidFill>
                <a:cs typeface="Arial" charset="0"/>
              </a:rPr>
              <a:t>40 60</a:t>
            </a:r>
            <a:r>
              <a:rPr lang="ru-RU" sz="2100" b="1" dirty="0">
                <a:solidFill>
                  <a:srgbClr val="16887D"/>
                </a:solidFill>
                <a:cs typeface="Arial" charset="0"/>
              </a:rPr>
              <a:t> </a:t>
            </a:r>
          </a:p>
          <a:p>
            <a:pPr marL="257175" indent="-257175" algn="ctr">
              <a:spcBef>
                <a:spcPct val="20000"/>
              </a:spcBef>
              <a:defRPr/>
            </a:pPr>
            <a:r>
              <a:rPr lang="ru-RU" sz="2100" b="1" dirty="0">
                <a:solidFill>
                  <a:srgbClr val="FF0000"/>
                </a:solidFill>
                <a:cs typeface="Arial" charset="0"/>
              </a:rPr>
              <a:t>Горячая линия: </a:t>
            </a:r>
            <a:r>
              <a:rPr lang="ru-RU" sz="2100" b="1" dirty="0"/>
              <a:t>8 (800) 770-03-32 (бесплатно по РФ)</a:t>
            </a:r>
            <a:br>
              <a:rPr lang="ru-RU" sz="2100" b="1" dirty="0"/>
            </a:br>
            <a:r>
              <a:rPr lang="ru-RU" sz="2100" b="1" dirty="0"/>
              <a:t>+7 (965) 327-16-78</a:t>
            </a:r>
          </a:p>
          <a:p>
            <a:pPr marL="257175" indent="-257175" algn="ctr">
              <a:spcBef>
                <a:spcPct val="20000"/>
              </a:spcBef>
              <a:defRPr/>
            </a:pPr>
            <a:r>
              <a:rPr lang="ru-RU" sz="2100" b="1" dirty="0">
                <a:solidFill>
                  <a:srgbClr val="16887D"/>
                </a:solidFill>
                <a:cs typeface="Arial" charset="0"/>
              </a:rPr>
              <a:t>ПРОВЕРИТЬ ПРЕПАРАТ: </a:t>
            </a:r>
            <a:r>
              <a:rPr lang="en-US" sz="2100" b="1" dirty="0">
                <a:solidFill>
                  <a:schemeClr val="tx1"/>
                </a:solidFill>
                <a:cs typeface="Arial" charset="0"/>
              </a:rPr>
              <a:t>list.rusada.ru</a:t>
            </a:r>
          </a:p>
          <a:p>
            <a:pPr marL="257175" indent="-257175" algn="ctr">
              <a:spcBef>
                <a:spcPct val="20000"/>
              </a:spcBef>
              <a:defRPr/>
            </a:pPr>
            <a:r>
              <a:rPr lang="ru-RU" sz="2100" b="1" dirty="0">
                <a:solidFill>
                  <a:srgbClr val="16887D"/>
                </a:solidFill>
                <a:cs typeface="Arial" charset="0"/>
              </a:rPr>
              <a:t>ОБУЧЕНИЕ: </a:t>
            </a:r>
            <a:r>
              <a:rPr lang="en-US" sz="2100" b="1" dirty="0">
                <a:solidFill>
                  <a:schemeClr val="tx1"/>
                </a:solidFill>
                <a:cs typeface="Arial" charset="0"/>
              </a:rPr>
              <a:t>rusada.triagonal.net</a:t>
            </a:r>
            <a:r>
              <a:rPr lang="ru-RU" sz="2100" b="1" dirty="0">
                <a:solidFill>
                  <a:srgbClr val="00B050"/>
                </a:solidFill>
                <a:cs typeface="Arial" charset="0"/>
              </a:rPr>
              <a:t> </a:t>
            </a:r>
            <a:endParaRPr lang="en-US" sz="2100" b="1" dirty="0">
              <a:solidFill>
                <a:srgbClr val="00B050"/>
              </a:solidFill>
              <a:cs typeface="Arial" charset="0"/>
            </a:endParaRPr>
          </a:p>
          <a:p>
            <a:pPr marL="257175" indent="-257175" algn="ctr">
              <a:spcBef>
                <a:spcPct val="20000"/>
              </a:spcBef>
              <a:defRPr/>
            </a:pPr>
            <a:r>
              <a:rPr lang="en-US" sz="2100" dirty="0">
                <a:cs typeface="Arial" charset="0"/>
              </a:rPr>
              <a:t>125284</a:t>
            </a:r>
            <a:r>
              <a:rPr lang="ru-RU" sz="2100" dirty="0">
                <a:cs typeface="Arial" charset="0"/>
              </a:rPr>
              <a:t>, г. Москва, Беговая ул., д.6А </a:t>
            </a:r>
          </a:p>
          <a:p>
            <a:pPr marL="257175" indent="-257175" algn="ctr">
              <a:spcBef>
                <a:spcPct val="20000"/>
              </a:spcBef>
              <a:defRPr/>
            </a:pPr>
            <a:endParaRPr lang="ru-RU" sz="2100" dirty="0">
              <a:cs typeface="Arial" charset="0"/>
            </a:endParaRPr>
          </a:p>
          <a:p>
            <a:pPr marL="257175" indent="-257175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2100" dirty="0">
                <a:cs typeface="Arial" charset="0"/>
              </a:rPr>
              <a:t/>
            </a:r>
            <a:br>
              <a:rPr lang="en-US" sz="2100" dirty="0">
                <a:cs typeface="Arial" charset="0"/>
              </a:rPr>
            </a:br>
            <a:endParaRPr lang="ru-RU" sz="2100" dirty="0">
              <a:cs typeface="Arial" charset="0"/>
            </a:endParaRPr>
          </a:p>
          <a:p>
            <a:pPr marL="257175" indent="-257175" algn="ctr">
              <a:spcBef>
                <a:spcPct val="20000"/>
              </a:spcBef>
              <a:defRPr/>
            </a:pPr>
            <a:endParaRPr lang="ru-RU" sz="2100" dirty="0">
              <a:cs typeface="Arial" charset="0"/>
            </a:endParaRPr>
          </a:p>
          <a:p>
            <a:pPr marL="257175" indent="-257175" algn="just">
              <a:spcBef>
                <a:spcPct val="20000"/>
              </a:spcBef>
              <a:defRPr/>
            </a:pPr>
            <a:endParaRPr lang="ru-RU" sz="2100" dirty="0"/>
          </a:p>
        </p:txBody>
      </p:sp>
      <p:pic>
        <p:nvPicPr>
          <p:cNvPr id="44035" name="Рисунок 3" descr="facebook-32x32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29" y="5373291"/>
            <a:ext cx="227409" cy="226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6" name="Рисунок 4" descr="Twitter.gif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497" y="5373291"/>
            <a:ext cx="227409" cy="227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7" name="Рисунок 5" descr="InstagramTransparent@512.pn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575" y="5373291"/>
            <a:ext cx="227410" cy="226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8" name="Рисунок 6" descr="0_c80ca_1a92b012_orig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441" y="5373291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334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6398" y="492963"/>
            <a:ext cx="5439410" cy="468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РЕГИСТРАЦИОННАЯ</a:t>
            </a:r>
            <a:r>
              <a:rPr spc="-80" dirty="0"/>
              <a:t> </a:t>
            </a:r>
            <a:r>
              <a:rPr spc="0" dirty="0"/>
              <a:t>ФОРМА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303" y="2079117"/>
            <a:ext cx="3506470" cy="21659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Constantia"/>
                <a:cs typeface="Constantia"/>
              </a:rPr>
              <a:t>АЛГОРИТМ;</a:t>
            </a:r>
            <a:endParaRPr sz="18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6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00AF50"/>
              </a:buClr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800" spc="-15" dirty="0">
                <a:latin typeface="Constantia"/>
                <a:cs typeface="Constantia"/>
              </a:rPr>
              <a:t>заполнить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регистрационную</a:t>
            </a:r>
            <a:endParaRPr sz="1800">
              <a:latin typeface="Constantia"/>
              <a:cs typeface="Constantia"/>
            </a:endParaRPr>
          </a:p>
          <a:p>
            <a:pPr marR="2112645" algn="ctr">
              <a:lnSpc>
                <a:spcPct val="100000"/>
              </a:lnSpc>
            </a:pPr>
            <a:r>
              <a:rPr sz="1800" dirty="0">
                <a:latin typeface="Constantia"/>
                <a:cs typeface="Constantia"/>
              </a:rPr>
              <a:t>форму</a:t>
            </a:r>
            <a:endParaRPr sz="1800">
              <a:latin typeface="Constantia"/>
              <a:cs typeface="Constantia"/>
            </a:endParaRPr>
          </a:p>
          <a:p>
            <a:pPr marL="355600" indent="-342900">
              <a:lnSpc>
                <a:spcPct val="100000"/>
              </a:lnSpc>
              <a:spcBef>
                <a:spcPts val="425"/>
              </a:spcBef>
              <a:buClr>
                <a:srgbClr val="00AF50"/>
              </a:buClr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800" spc="-5" dirty="0">
                <a:latin typeface="Constantia"/>
                <a:cs typeface="Constantia"/>
              </a:rPr>
              <a:t>поставить</a:t>
            </a:r>
            <a:r>
              <a:rPr sz="1800" spc="-110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подпись</a:t>
            </a:r>
            <a:endParaRPr sz="1800">
              <a:latin typeface="Constantia"/>
              <a:cs typeface="Constantia"/>
            </a:endParaRPr>
          </a:p>
          <a:p>
            <a:pPr marL="355600" marR="5080" indent="-342900">
              <a:lnSpc>
                <a:spcPct val="100000"/>
              </a:lnSpc>
              <a:spcBef>
                <a:spcPts val="425"/>
              </a:spcBef>
              <a:buClr>
                <a:srgbClr val="00AF50"/>
              </a:buClr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800" spc="-15" dirty="0">
                <a:latin typeface="Constantia"/>
                <a:cs typeface="Constantia"/>
              </a:rPr>
              <a:t>выслать</a:t>
            </a:r>
            <a:r>
              <a:rPr sz="1800" spc="-130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скан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или</a:t>
            </a:r>
            <a:r>
              <a:rPr sz="1800" spc="-105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фото</a:t>
            </a:r>
            <a:r>
              <a:rPr sz="1800" spc="-10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формы  </a:t>
            </a:r>
            <a:r>
              <a:rPr sz="1800" spc="-5" dirty="0">
                <a:latin typeface="Constantia"/>
                <a:cs typeface="Constantia"/>
              </a:rPr>
              <a:t>на</a:t>
            </a:r>
            <a:r>
              <a:rPr sz="1800" spc="-10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адрес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60035" y="1412709"/>
            <a:ext cx="3264408" cy="45260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0168" y="1359535"/>
            <a:ext cx="6342380" cy="2677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1DA838"/>
              </a:buClr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800" spc="-10" dirty="0">
                <a:latin typeface="Constantia"/>
                <a:cs typeface="Constantia"/>
              </a:rPr>
              <a:t>контактные</a:t>
            </a:r>
            <a:r>
              <a:rPr sz="1800" spc="-10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данные</a:t>
            </a:r>
            <a:endParaRPr sz="1800">
              <a:latin typeface="Constantia"/>
              <a:cs typeface="Constantia"/>
            </a:endParaRPr>
          </a:p>
          <a:p>
            <a:pPr marL="405765" indent="-393065">
              <a:lnSpc>
                <a:spcPct val="100000"/>
              </a:lnSpc>
              <a:spcBef>
                <a:spcPts val="1585"/>
              </a:spcBef>
              <a:buClr>
                <a:srgbClr val="1DA838"/>
              </a:buClr>
              <a:buFont typeface="Wingdings"/>
              <a:buChar char=""/>
              <a:tabLst>
                <a:tab pos="405765" algn="l"/>
                <a:tab pos="406400" algn="l"/>
              </a:tabLst>
            </a:pPr>
            <a:r>
              <a:rPr sz="1800" dirty="0">
                <a:latin typeface="Constantia"/>
                <a:cs typeface="Constantia"/>
              </a:rPr>
              <a:t>адрес </a:t>
            </a:r>
            <a:r>
              <a:rPr sz="1800" spc="-15" dirty="0">
                <a:latin typeface="Constantia"/>
                <a:cs typeface="Constantia"/>
              </a:rPr>
              <a:t>текущего</a:t>
            </a:r>
            <a:r>
              <a:rPr sz="1800" spc="-180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местожительства</a:t>
            </a:r>
            <a:endParaRPr sz="1800">
              <a:latin typeface="Constantia"/>
              <a:cs typeface="Constantia"/>
            </a:endParaRPr>
          </a:p>
          <a:p>
            <a:pPr marL="407034" indent="-394335">
              <a:lnSpc>
                <a:spcPct val="100000"/>
              </a:lnSpc>
              <a:spcBef>
                <a:spcPts val="1585"/>
              </a:spcBef>
              <a:buClr>
                <a:srgbClr val="1DA838"/>
              </a:buClr>
              <a:buFont typeface="Wingdings"/>
              <a:buChar char=""/>
              <a:tabLst>
                <a:tab pos="407034" algn="l"/>
                <a:tab pos="407670" algn="l"/>
              </a:tabLst>
            </a:pPr>
            <a:r>
              <a:rPr sz="1800" spc="-5" dirty="0">
                <a:latin typeface="Constantia"/>
                <a:cs typeface="Constantia"/>
              </a:rPr>
              <a:t>расписание</a:t>
            </a:r>
            <a:r>
              <a:rPr sz="1800" spc="-114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тренировок</a:t>
            </a:r>
            <a:endParaRPr sz="1800">
              <a:latin typeface="Constantia"/>
              <a:cs typeface="Constantia"/>
            </a:endParaRPr>
          </a:p>
          <a:p>
            <a:pPr marL="355600" indent="-342900">
              <a:lnSpc>
                <a:spcPct val="100000"/>
              </a:lnSpc>
              <a:spcBef>
                <a:spcPts val="1580"/>
              </a:spcBef>
              <a:buClr>
                <a:srgbClr val="1DA838"/>
              </a:buClr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800" spc="-10" dirty="0">
                <a:latin typeface="Constantia"/>
                <a:cs typeface="Constantia"/>
              </a:rPr>
              <a:t>предстоящие</a:t>
            </a:r>
            <a:r>
              <a:rPr sz="1800" spc="-114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соревнования</a:t>
            </a:r>
            <a:endParaRPr sz="1800">
              <a:latin typeface="Constantia"/>
              <a:cs typeface="Constantia"/>
            </a:endParaRPr>
          </a:p>
          <a:p>
            <a:pPr marL="407034" indent="-394335">
              <a:lnSpc>
                <a:spcPct val="100000"/>
              </a:lnSpc>
              <a:spcBef>
                <a:spcPts val="1580"/>
              </a:spcBef>
              <a:buClr>
                <a:srgbClr val="1DA838"/>
              </a:buClr>
              <a:buFont typeface="Wingdings"/>
              <a:buChar char=""/>
              <a:tabLst>
                <a:tab pos="407034" algn="l"/>
                <a:tab pos="407670" algn="l"/>
              </a:tabLst>
            </a:pPr>
            <a:r>
              <a:rPr sz="1800" spc="-10" dirty="0">
                <a:latin typeface="Constantia"/>
                <a:cs typeface="Constantia"/>
              </a:rPr>
              <a:t>прочая</a:t>
            </a:r>
            <a:r>
              <a:rPr sz="1800" spc="-5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информация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95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местонахождении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на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каждый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день</a:t>
            </a:r>
            <a:endParaRPr sz="1800">
              <a:latin typeface="Constantia"/>
              <a:cs typeface="Constantia"/>
            </a:endParaRPr>
          </a:p>
          <a:p>
            <a:pPr marL="410209" indent="-397510">
              <a:lnSpc>
                <a:spcPct val="100000"/>
              </a:lnSpc>
              <a:spcBef>
                <a:spcPts val="1585"/>
              </a:spcBef>
              <a:buClr>
                <a:srgbClr val="1DA838"/>
              </a:buClr>
              <a:buFont typeface="Wingdings"/>
              <a:buChar char=""/>
              <a:tabLst>
                <a:tab pos="410209" algn="l"/>
                <a:tab pos="410845" algn="l"/>
              </a:tabLst>
            </a:pPr>
            <a:r>
              <a:rPr sz="1800" b="1" spc="-15" dirty="0">
                <a:latin typeface="Constantia"/>
                <a:cs typeface="Constantia"/>
              </a:rPr>
              <a:t>одночасовой </a:t>
            </a:r>
            <a:r>
              <a:rPr sz="1800" b="1" spc="-5" dirty="0">
                <a:latin typeface="Constantia"/>
                <a:cs typeface="Constantia"/>
              </a:rPr>
              <a:t>интервал </a:t>
            </a:r>
            <a:r>
              <a:rPr sz="1800" b="1" spc="-20" dirty="0">
                <a:latin typeface="Constantia"/>
                <a:cs typeface="Constantia"/>
              </a:rPr>
              <a:t>абсолютной</a:t>
            </a:r>
            <a:r>
              <a:rPr sz="1800" b="1" spc="-220" dirty="0">
                <a:latin typeface="Constantia"/>
                <a:cs typeface="Constantia"/>
              </a:rPr>
              <a:t> </a:t>
            </a:r>
            <a:r>
              <a:rPr sz="1800" b="1" dirty="0">
                <a:latin typeface="Constantia"/>
                <a:cs typeface="Constantia"/>
              </a:rPr>
              <a:t>доступности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57009" y="4213097"/>
            <a:ext cx="635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onstantia"/>
                <a:cs typeface="Constantia"/>
              </a:rPr>
              <a:t>в</a:t>
            </a:r>
            <a:r>
              <a:rPr sz="1800" spc="-20" dirty="0">
                <a:latin typeface="Constantia"/>
                <a:cs typeface="Constantia"/>
              </a:rPr>
              <a:t>и</a:t>
            </a:r>
            <a:r>
              <a:rPr sz="1800" spc="-15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ов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69302" y="4213097"/>
            <a:ext cx="6540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ор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а,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0168" y="4213097"/>
            <a:ext cx="56953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1DA838"/>
              </a:buClr>
              <a:buFont typeface="Wingdings"/>
              <a:buChar char=""/>
              <a:tabLst>
                <a:tab pos="410209" algn="l"/>
                <a:tab pos="410845" algn="l"/>
                <a:tab pos="723900" algn="l"/>
                <a:tab pos="1603375" algn="l"/>
                <a:tab pos="3580129" algn="l"/>
                <a:tab pos="3917315" algn="l"/>
              </a:tabLst>
            </a:pPr>
            <a:r>
              <a:rPr sz="1800" dirty="0">
                <a:latin typeface="Constantia"/>
                <a:cs typeface="Constantia"/>
              </a:rPr>
              <a:t>в	</a:t>
            </a:r>
            <a:r>
              <a:rPr sz="1800" spc="-20" dirty="0">
                <a:latin typeface="Constantia"/>
                <a:cs typeface="Constantia"/>
              </a:rPr>
              <a:t>с</a:t>
            </a:r>
            <a:r>
              <a:rPr sz="1800" spc="-5" dirty="0">
                <a:latin typeface="Constantia"/>
                <a:cs typeface="Constantia"/>
              </a:rPr>
              <a:t>л</a:t>
            </a:r>
            <a:r>
              <a:rPr sz="1800" spc="-10" dirty="0">
                <a:latin typeface="Constantia"/>
                <a:cs typeface="Constantia"/>
              </a:rPr>
              <a:t>у</a:t>
            </a:r>
            <a:r>
              <a:rPr sz="1800" spc="-5" dirty="0">
                <a:latin typeface="Constantia"/>
                <a:cs typeface="Constantia"/>
              </a:rPr>
              <a:t>ча</a:t>
            </a:r>
            <a:r>
              <a:rPr sz="1800" dirty="0">
                <a:latin typeface="Constantia"/>
                <a:cs typeface="Constantia"/>
              </a:rPr>
              <a:t>е	п</a:t>
            </a:r>
            <a:r>
              <a:rPr sz="1800" spc="-15" dirty="0">
                <a:latin typeface="Constantia"/>
                <a:cs typeface="Constantia"/>
              </a:rPr>
              <a:t>а</a:t>
            </a:r>
            <a:r>
              <a:rPr sz="1800" dirty="0">
                <a:latin typeface="Constantia"/>
                <a:cs typeface="Constantia"/>
              </a:rPr>
              <a:t>рал</a:t>
            </a:r>
            <a:r>
              <a:rPr sz="1800" spc="-5" dirty="0">
                <a:latin typeface="Constantia"/>
                <a:cs typeface="Constantia"/>
              </a:rPr>
              <a:t>и</a:t>
            </a:r>
            <a:r>
              <a:rPr sz="1800" dirty="0">
                <a:latin typeface="Constantia"/>
                <a:cs typeface="Constantia"/>
              </a:rPr>
              <a:t>м</a:t>
            </a:r>
            <a:r>
              <a:rPr sz="1800" spc="-15" dirty="0">
                <a:latin typeface="Constantia"/>
                <a:cs typeface="Constantia"/>
              </a:rPr>
              <a:t>п</a:t>
            </a:r>
            <a:r>
              <a:rPr sz="1800" dirty="0">
                <a:latin typeface="Constantia"/>
                <a:cs typeface="Constantia"/>
              </a:rPr>
              <a:t>ийс</a:t>
            </a:r>
            <a:r>
              <a:rPr sz="1800" spc="-20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их	и	</a:t>
            </a:r>
            <a:r>
              <a:rPr sz="1800" spc="0" dirty="0">
                <a:latin typeface="Constantia"/>
                <a:cs typeface="Constantia"/>
              </a:rPr>
              <a:t>с</a:t>
            </a:r>
            <a:r>
              <a:rPr sz="1800" spc="-5" dirty="0">
                <a:latin typeface="Constantia"/>
                <a:cs typeface="Constantia"/>
              </a:rPr>
              <a:t>у</a:t>
            </a:r>
            <a:r>
              <a:rPr sz="1800" spc="-55" dirty="0">
                <a:latin typeface="Constantia"/>
                <a:cs typeface="Constantia"/>
              </a:rPr>
              <a:t>р</a:t>
            </a:r>
            <a:r>
              <a:rPr sz="1800" dirty="0">
                <a:latin typeface="Constantia"/>
                <a:cs typeface="Constantia"/>
              </a:rPr>
              <a:t>дл</a:t>
            </a:r>
            <a:r>
              <a:rPr sz="1800" spc="-20" dirty="0">
                <a:latin typeface="Constantia"/>
                <a:cs typeface="Constantia"/>
              </a:rPr>
              <a:t>и</a:t>
            </a:r>
            <a:r>
              <a:rPr sz="1800" dirty="0">
                <a:latin typeface="Constantia"/>
                <a:cs typeface="Constantia"/>
              </a:rPr>
              <a:t>м</a:t>
            </a:r>
            <a:r>
              <a:rPr sz="1800" spc="-15" dirty="0">
                <a:latin typeface="Constantia"/>
                <a:cs typeface="Constantia"/>
              </a:rPr>
              <a:t>п</a:t>
            </a:r>
            <a:r>
              <a:rPr sz="1800" dirty="0">
                <a:latin typeface="Constantia"/>
                <a:cs typeface="Constantia"/>
              </a:rPr>
              <a:t>ийс</a:t>
            </a:r>
            <a:r>
              <a:rPr sz="1800" spc="-10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их  </a:t>
            </a:r>
            <a:r>
              <a:rPr sz="1800" spc="-20" dirty="0">
                <a:latin typeface="Constantia"/>
                <a:cs typeface="Constantia"/>
              </a:rPr>
              <a:t>необходимо </a:t>
            </a:r>
            <a:r>
              <a:rPr sz="1800" spc="-10" dirty="0">
                <a:latin typeface="Constantia"/>
                <a:cs typeface="Constantia"/>
              </a:rPr>
              <a:t>указать </a:t>
            </a:r>
            <a:r>
              <a:rPr sz="1800" spc="-5" dirty="0">
                <a:latin typeface="Constantia"/>
                <a:cs typeface="Constantia"/>
              </a:rPr>
              <a:t>вид инвалидности</a:t>
            </a:r>
            <a:r>
              <a:rPr sz="1800" spc="-240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спортсмена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74800" y="5146040"/>
            <a:ext cx="63614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onstantia"/>
                <a:cs typeface="Constantia"/>
              </a:rPr>
              <a:t>Вся</a:t>
            </a:r>
            <a:r>
              <a:rPr sz="1800" b="1" spc="-80" dirty="0">
                <a:latin typeface="Constantia"/>
                <a:cs typeface="Constantia"/>
              </a:rPr>
              <a:t> </a:t>
            </a:r>
            <a:r>
              <a:rPr sz="1800" b="1" spc="-5" dirty="0">
                <a:latin typeface="Constantia"/>
                <a:cs typeface="Constantia"/>
              </a:rPr>
              <a:t>информация</a:t>
            </a:r>
            <a:r>
              <a:rPr sz="1800" b="1" spc="-110" dirty="0">
                <a:latin typeface="Constantia"/>
                <a:cs typeface="Constantia"/>
              </a:rPr>
              <a:t> </a:t>
            </a:r>
            <a:r>
              <a:rPr sz="1800" b="1" spc="-20" dirty="0">
                <a:latin typeface="Constantia"/>
                <a:cs typeface="Constantia"/>
              </a:rPr>
              <a:t>должна</a:t>
            </a:r>
            <a:r>
              <a:rPr sz="1800" b="1" spc="-95" dirty="0">
                <a:latin typeface="Constantia"/>
                <a:cs typeface="Constantia"/>
              </a:rPr>
              <a:t> </a:t>
            </a:r>
            <a:r>
              <a:rPr sz="1800" b="1" spc="-5" dirty="0">
                <a:latin typeface="Constantia"/>
                <a:cs typeface="Constantia"/>
              </a:rPr>
              <a:t>быть</a:t>
            </a:r>
            <a:r>
              <a:rPr sz="1800" b="1" spc="-80" dirty="0">
                <a:latin typeface="Constantia"/>
                <a:cs typeface="Constantia"/>
              </a:rPr>
              <a:t> </a:t>
            </a:r>
            <a:r>
              <a:rPr sz="1800" b="1" spc="-10" dirty="0">
                <a:latin typeface="Constantia"/>
                <a:cs typeface="Constantia"/>
              </a:rPr>
              <a:t>подробной</a:t>
            </a:r>
            <a:r>
              <a:rPr sz="1800" b="1" spc="-80" dirty="0">
                <a:latin typeface="Constantia"/>
                <a:cs typeface="Constantia"/>
              </a:rPr>
              <a:t> </a:t>
            </a:r>
            <a:r>
              <a:rPr sz="1800" b="1" dirty="0">
                <a:latin typeface="Constantia"/>
                <a:cs typeface="Constantia"/>
              </a:rPr>
              <a:t>и</a:t>
            </a:r>
            <a:r>
              <a:rPr sz="1800" b="1" spc="-95" dirty="0">
                <a:latin typeface="Constantia"/>
                <a:cs typeface="Constantia"/>
              </a:rPr>
              <a:t> </a:t>
            </a:r>
            <a:r>
              <a:rPr sz="1800" b="1" dirty="0">
                <a:latin typeface="Constantia"/>
                <a:cs typeface="Constantia"/>
              </a:rPr>
              <a:t>актуальной!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114294" y="196087"/>
            <a:ext cx="2919095" cy="467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ИН</a:t>
            </a:r>
            <a:r>
              <a:rPr spc="35" dirty="0"/>
              <a:t>Ф</a:t>
            </a:r>
            <a:r>
              <a:rPr dirty="0"/>
              <a:t>ОРМАЦИЯ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3970" y="236347"/>
            <a:ext cx="6976109" cy="909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93900" marR="5080" indent="-1981835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ЧАСОВОЙ </a:t>
            </a:r>
            <a:r>
              <a:rPr spc="-15" dirty="0"/>
              <a:t>ИНТЕРВАЛ</a:t>
            </a:r>
            <a:r>
              <a:rPr spc="-145" dirty="0"/>
              <a:t> </a:t>
            </a:r>
            <a:r>
              <a:rPr spc="-30" dirty="0"/>
              <a:t>АБСОЛЮТНОЙ  </a:t>
            </a:r>
            <a:r>
              <a:rPr spc="0" dirty="0"/>
              <a:t>ДОСТУПНОСТИ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406" y="1285494"/>
            <a:ext cx="7211059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onstantia"/>
                <a:cs typeface="Constantia"/>
              </a:rPr>
              <a:t>60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минут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в</a:t>
            </a:r>
            <a:r>
              <a:rPr sz="2000" b="1" spc="-45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промежутке</a:t>
            </a:r>
            <a:r>
              <a:rPr sz="2000" b="1" spc="-130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с</a:t>
            </a:r>
            <a:r>
              <a:rPr sz="2000" b="1" spc="-50" dirty="0">
                <a:latin typeface="Constantia"/>
                <a:cs typeface="Constantia"/>
              </a:rPr>
              <a:t> </a:t>
            </a:r>
            <a:r>
              <a:rPr sz="2000" b="1" spc="-5" dirty="0">
                <a:latin typeface="Constantia"/>
                <a:cs typeface="Constantia"/>
              </a:rPr>
              <a:t>5.00</a:t>
            </a:r>
            <a:r>
              <a:rPr sz="2000" b="1" spc="-80" dirty="0">
                <a:latin typeface="Constantia"/>
                <a:cs typeface="Constantia"/>
              </a:rPr>
              <a:t> </a:t>
            </a:r>
            <a:r>
              <a:rPr sz="2000" b="1" spc="0" dirty="0">
                <a:latin typeface="Constantia"/>
                <a:cs typeface="Constantia"/>
              </a:rPr>
              <a:t>утра</a:t>
            </a:r>
            <a:r>
              <a:rPr sz="2000" b="1" spc="-135" dirty="0">
                <a:latin typeface="Constantia"/>
                <a:cs typeface="Constantia"/>
              </a:rPr>
              <a:t> </a:t>
            </a:r>
            <a:r>
              <a:rPr sz="2000" b="1" spc="-10" dirty="0">
                <a:latin typeface="Constantia"/>
                <a:cs typeface="Constantia"/>
              </a:rPr>
              <a:t>до</a:t>
            </a:r>
            <a:r>
              <a:rPr sz="2000" b="1" spc="-50" dirty="0">
                <a:latin typeface="Constantia"/>
                <a:cs typeface="Constantia"/>
              </a:rPr>
              <a:t> </a:t>
            </a:r>
            <a:r>
              <a:rPr sz="2000" b="1" spc="-10" dirty="0">
                <a:latin typeface="Constantia"/>
                <a:cs typeface="Constantia"/>
              </a:rPr>
              <a:t>23.00</a:t>
            </a:r>
            <a:r>
              <a:rPr sz="2000" b="1" spc="-35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вечера</a:t>
            </a:r>
            <a:r>
              <a:rPr sz="2000" dirty="0">
                <a:latin typeface="Constantia"/>
                <a:cs typeface="Constantia"/>
              </a:rPr>
              <a:t>,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которые  </a:t>
            </a:r>
            <a:r>
              <a:rPr sz="2000" spc="-10" dirty="0">
                <a:latin typeface="Constantia"/>
                <a:cs typeface="Constantia"/>
              </a:rPr>
              <a:t>спортсмен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считает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наиболее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удобными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для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тестирования</a:t>
            </a:r>
            <a:endParaRPr sz="2000">
              <a:latin typeface="Constantia"/>
              <a:cs typeface="Constant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2406" y="2978276"/>
            <a:ext cx="8009890" cy="3088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34465">
              <a:lnSpc>
                <a:spcPct val="100000"/>
              </a:lnSpc>
              <a:spcBef>
                <a:spcPts val="100"/>
              </a:spcBef>
            </a:pPr>
            <a:r>
              <a:rPr sz="2900" b="1" spc="-85" dirty="0">
                <a:solidFill>
                  <a:srgbClr val="00AF50"/>
                </a:solidFill>
                <a:latin typeface="Constantia"/>
                <a:cs typeface="Constantia"/>
              </a:rPr>
              <a:t>КОГДА</a:t>
            </a:r>
            <a:r>
              <a:rPr sz="2900" b="1" spc="-90" dirty="0">
                <a:solidFill>
                  <a:srgbClr val="00AF50"/>
                </a:solidFill>
                <a:latin typeface="Constantia"/>
                <a:cs typeface="Constantia"/>
              </a:rPr>
              <a:t> </a:t>
            </a:r>
            <a:r>
              <a:rPr sz="2900" b="1" spc="-25" dirty="0">
                <a:solidFill>
                  <a:srgbClr val="00AF50"/>
                </a:solidFill>
                <a:latin typeface="Constantia"/>
                <a:cs typeface="Constantia"/>
              </a:rPr>
              <a:t>ПРЕДОСТАВЛЯТЬ?</a:t>
            </a:r>
            <a:endParaRPr sz="2900">
              <a:latin typeface="Constantia"/>
              <a:cs typeface="Constantia"/>
            </a:endParaRPr>
          </a:p>
          <a:p>
            <a:pPr marL="12700" marR="3495040">
              <a:lnSpc>
                <a:spcPct val="100000"/>
              </a:lnSpc>
              <a:spcBef>
                <a:spcPts val="1900"/>
              </a:spcBef>
            </a:pPr>
            <a:r>
              <a:rPr sz="2000" spc="-10" dirty="0">
                <a:latin typeface="Constantia"/>
                <a:cs typeface="Constantia"/>
              </a:rPr>
              <a:t>Сроки предоставления </a:t>
            </a:r>
            <a:r>
              <a:rPr sz="2000" spc="-5" dirty="0">
                <a:latin typeface="Constantia"/>
                <a:cs typeface="Constantia"/>
              </a:rPr>
              <a:t>информации:  Квартал </a:t>
            </a:r>
            <a:r>
              <a:rPr sz="2000" dirty="0">
                <a:latin typeface="Constantia"/>
                <a:cs typeface="Constantia"/>
              </a:rPr>
              <a:t>1 – </a:t>
            </a:r>
            <a:r>
              <a:rPr sz="2000" spc="-5" dirty="0">
                <a:latin typeface="Constantia"/>
                <a:cs typeface="Constantia"/>
              </a:rPr>
              <a:t>предоставить</a:t>
            </a:r>
            <a:r>
              <a:rPr sz="2000" spc="-395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до </a:t>
            </a:r>
            <a:r>
              <a:rPr sz="2000" spc="-10" dirty="0">
                <a:latin typeface="Constantia"/>
                <a:cs typeface="Constantia"/>
              </a:rPr>
              <a:t>25 </a:t>
            </a:r>
            <a:r>
              <a:rPr sz="2000" spc="-15" dirty="0">
                <a:latin typeface="Constantia"/>
                <a:cs typeface="Constantia"/>
              </a:rPr>
              <a:t>декабря  </a:t>
            </a:r>
            <a:r>
              <a:rPr sz="2000" spc="-5" dirty="0">
                <a:latin typeface="Constantia"/>
                <a:cs typeface="Constantia"/>
              </a:rPr>
              <a:t>Квартал </a:t>
            </a:r>
            <a:r>
              <a:rPr sz="2000" dirty="0">
                <a:latin typeface="Constantia"/>
                <a:cs typeface="Constantia"/>
              </a:rPr>
              <a:t>2 - </a:t>
            </a:r>
            <a:r>
              <a:rPr sz="2000" spc="-5" dirty="0">
                <a:latin typeface="Constantia"/>
                <a:cs typeface="Constantia"/>
              </a:rPr>
              <a:t>предоставить </a:t>
            </a:r>
            <a:r>
              <a:rPr sz="2000" spc="-15" dirty="0">
                <a:latin typeface="Constantia"/>
                <a:cs typeface="Constantia"/>
              </a:rPr>
              <a:t>до 25 </a:t>
            </a:r>
            <a:r>
              <a:rPr sz="2000" spc="-5" dirty="0">
                <a:latin typeface="Constantia"/>
                <a:cs typeface="Constantia"/>
              </a:rPr>
              <a:t>марта  Квартал </a:t>
            </a:r>
            <a:r>
              <a:rPr sz="2000" dirty="0">
                <a:latin typeface="Constantia"/>
                <a:cs typeface="Constantia"/>
              </a:rPr>
              <a:t>3 - </a:t>
            </a:r>
            <a:r>
              <a:rPr sz="2000" spc="-5" dirty="0">
                <a:latin typeface="Constantia"/>
                <a:cs typeface="Constantia"/>
              </a:rPr>
              <a:t>предоставить </a:t>
            </a:r>
            <a:r>
              <a:rPr sz="2000" spc="-15" dirty="0">
                <a:latin typeface="Constantia"/>
                <a:cs typeface="Constantia"/>
              </a:rPr>
              <a:t>до 25</a:t>
            </a:r>
            <a:r>
              <a:rPr sz="2000" spc="-30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июня</a:t>
            </a:r>
            <a:endParaRPr sz="200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onstantia"/>
                <a:cs typeface="Constantia"/>
              </a:rPr>
              <a:t>Квартал </a:t>
            </a:r>
            <a:r>
              <a:rPr sz="2000" dirty="0">
                <a:latin typeface="Constantia"/>
                <a:cs typeface="Constantia"/>
              </a:rPr>
              <a:t>4 - </a:t>
            </a:r>
            <a:r>
              <a:rPr sz="2000" spc="-5" dirty="0">
                <a:latin typeface="Constantia"/>
                <a:cs typeface="Constantia"/>
              </a:rPr>
              <a:t>предоставить </a:t>
            </a:r>
            <a:r>
              <a:rPr sz="2000" spc="-15" dirty="0">
                <a:latin typeface="Constantia"/>
                <a:cs typeface="Constantia"/>
              </a:rPr>
              <a:t>до 25</a:t>
            </a:r>
            <a:r>
              <a:rPr sz="2000" spc="-325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сентября</a:t>
            </a:r>
            <a:endParaRPr sz="20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59690">
              <a:lnSpc>
                <a:spcPct val="100000"/>
              </a:lnSpc>
            </a:pPr>
            <a:r>
              <a:rPr sz="2000" dirty="0">
                <a:latin typeface="Constantia"/>
                <a:cs typeface="Constantia"/>
              </a:rPr>
              <a:t>Иные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сроки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предоставления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информации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местонахождении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могут</a:t>
            </a:r>
            <a:endParaRPr sz="2000">
              <a:latin typeface="Constantia"/>
              <a:cs typeface="Constantia"/>
            </a:endParaRPr>
          </a:p>
          <a:p>
            <a:pPr marL="42545" algn="ctr">
              <a:lnSpc>
                <a:spcPct val="100000"/>
              </a:lnSpc>
            </a:pPr>
            <a:r>
              <a:rPr sz="2000" spc="-10" dirty="0">
                <a:latin typeface="Constantia"/>
                <a:cs typeface="Constantia"/>
              </a:rPr>
              <a:t>предоставляться международными</a:t>
            </a:r>
            <a:r>
              <a:rPr sz="2000" spc="-18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федерациями!</a:t>
            </a:r>
            <a:endParaRPr sz="2000">
              <a:latin typeface="Constantia"/>
              <a:cs typeface="Constantia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1790" algn="ctr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Почему </a:t>
            </a:r>
            <a:r>
              <a:rPr spc="-30" dirty="0"/>
              <a:t>необходимо</a:t>
            </a:r>
            <a:r>
              <a:rPr spc="-155" dirty="0"/>
              <a:t> </a:t>
            </a:r>
            <a:r>
              <a:rPr spc="-15" dirty="0"/>
              <a:t>представлять</a:t>
            </a:r>
          </a:p>
          <a:p>
            <a:pPr marL="342265" algn="ctr">
              <a:lnSpc>
                <a:spcPct val="100000"/>
              </a:lnSpc>
            </a:pPr>
            <a:r>
              <a:rPr dirty="0"/>
              <a:t>информацию о</a:t>
            </a:r>
            <a:r>
              <a:rPr spc="-305" dirty="0"/>
              <a:t> </a:t>
            </a:r>
            <a:r>
              <a:rPr spc="-15" dirty="0"/>
              <a:t>местонахождении?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530"/>
              </a:spcBef>
            </a:pPr>
            <a:r>
              <a:rPr spc="-15" dirty="0"/>
              <a:t>Непредоставление</a:t>
            </a:r>
            <a:r>
              <a:rPr spc="-125" dirty="0"/>
              <a:t> </a:t>
            </a:r>
            <a:r>
              <a:rPr spc="-5" dirty="0"/>
              <a:t>информации:</a:t>
            </a:r>
          </a:p>
          <a:p>
            <a:pPr marL="136525" indent="-121920">
              <a:lnSpc>
                <a:spcPct val="100000"/>
              </a:lnSpc>
              <a:spcBef>
                <a:spcPts val="430"/>
              </a:spcBef>
              <a:buChar char="•"/>
              <a:tabLst>
                <a:tab pos="137160" algn="l"/>
              </a:tabLst>
            </a:pPr>
            <a:r>
              <a:rPr b="0" spc="-10" dirty="0">
                <a:latin typeface="Constantia"/>
                <a:cs typeface="Constantia"/>
              </a:rPr>
              <a:t>спортсмен</a:t>
            </a:r>
            <a:r>
              <a:rPr b="0" spc="-60" dirty="0">
                <a:latin typeface="Constantia"/>
                <a:cs typeface="Constantia"/>
              </a:rPr>
              <a:t> </a:t>
            </a:r>
            <a:r>
              <a:rPr b="0" spc="-5" dirty="0">
                <a:latin typeface="Constantia"/>
                <a:cs typeface="Constantia"/>
              </a:rPr>
              <a:t>не</a:t>
            </a:r>
            <a:r>
              <a:rPr b="0" spc="-70" dirty="0">
                <a:latin typeface="Constantia"/>
                <a:cs typeface="Constantia"/>
              </a:rPr>
              <a:t> </a:t>
            </a:r>
            <a:r>
              <a:rPr b="0" spc="-10" dirty="0">
                <a:latin typeface="Constantia"/>
                <a:cs typeface="Constantia"/>
              </a:rPr>
              <a:t>предоставляет</a:t>
            </a:r>
            <a:r>
              <a:rPr b="0" spc="-90" dirty="0">
                <a:latin typeface="Constantia"/>
                <a:cs typeface="Constantia"/>
              </a:rPr>
              <a:t> </a:t>
            </a:r>
            <a:r>
              <a:rPr b="0" spc="-5" dirty="0">
                <a:latin typeface="Constantia"/>
                <a:cs typeface="Constantia"/>
              </a:rPr>
              <a:t>сведения</a:t>
            </a:r>
            <a:r>
              <a:rPr b="0" spc="-75" dirty="0">
                <a:latin typeface="Constantia"/>
                <a:cs typeface="Constantia"/>
              </a:rPr>
              <a:t> </a:t>
            </a:r>
            <a:r>
              <a:rPr b="0" dirty="0">
                <a:latin typeface="Constantia"/>
                <a:cs typeface="Constantia"/>
              </a:rPr>
              <a:t>о</a:t>
            </a:r>
            <a:r>
              <a:rPr b="0" spc="-70" dirty="0">
                <a:latin typeface="Constantia"/>
                <a:cs typeface="Constantia"/>
              </a:rPr>
              <a:t> </a:t>
            </a:r>
            <a:r>
              <a:rPr b="0" spc="-10" dirty="0">
                <a:latin typeface="Constantia"/>
                <a:cs typeface="Constantia"/>
              </a:rPr>
              <a:t>местонахождении</a:t>
            </a:r>
            <a:r>
              <a:rPr b="0" spc="-85" dirty="0">
                <a:latin typeface="Constantia"/>
                <a:cs typeface="Constantia"/>
              </a:rPr>
              <a:t> </a:t>
            </a:r>
            <a:r>
              <a:rPr b="0" spc="-5" dirty="0">
                <a:latin typeface="Constantia"/>
                <a:cs typeface="Constantia"/>
              </a:rPr>
              <a:t>вовремя;</a:t>
            </a:r>
          </a:p>
          <a:p>
            <a:pPr marL="136525" indent="-121920">
              <a:lnSpc>
                <a:spcPct val="100000"/>
              </a:lnSpc>
              <a:spcBef>
                <a:spcPts val="1185"/>
              </a:spcBef>
              <a:buChar char="•"/>
              <a:tabLst>
                <a:tab pos="137160" algn="l"/>
              </a:tabLst>
            </a:pPr>
            <a:r>
              <a:rPr b="0" spc="-10" dirty="0">
                <a:latin typeface="Constantia"/>
                <a:cs typeface="Constantia"/>
              </a:rPr>
              <a:t>спортсмен </a:t>
            </a:r>
            <a:r>
              <a:rPr b="0" spc="-5" dirty="0">
                <a:latin typeface="Constantia"/>
                <a:cs typeface="Constantia"/>
              </a:rPr>
              <a:t>не указывает </a:t>
            </a:r>
            <a:r>
              <a:rPr b="0" spc="-15" dirty="0">
                <a:latin typeface="Constantia"/>
                <a:cs typeface="Constantia"/>
              </a:rPr>
              <a:t>одночасовой </a:t>
            </a:r>
            <a:r>
              <a:rPr b="0" spc="-5" dirty="0">
                <a:latin typeface="Constantia"/>
                <a:cs typeface="Constantia"/>
              </a:rPr>
              <a:t>интервал </a:t>
            </a:r>
            <a:r>
              <a:rPr b="0" spc="-20" dirty="0">
                <a:latin typeface="Constantia"/>
                <a:cs typeface="Constantia"/>
              </a:rPr>
              <a:t>абсолютной</a:t>
            </a:r>
            <a:r>
              <a:rPr b="0" spc="-330" dirty="0">
                <a:latin typeface="Constantia"/>
                <a:cs typeface="Constantia"/>
              </a:rPr>
              <a:t> </a:t>
            </a:r>
            <a:r>
              <a:rPr b="0" spc="-5" dirty="0">
                <a:latin typeface="Constantia"/>
                <a:cs typeface="Constantia"/>
              </a:rPr>
              <a:t>доступности;</a:t>
            </a:r>
          </a:p>
          <a:p>
            <a:pPr marL="136525" indent="-121920">
              <a:lnSpc>
                <a:spcPct val="100000"/>
              </a:lnSpc>
              <a:spcBef>
                <a:spcPts val="1510"/>
              </a:spcBef>
              <a:buChar char="•"/>
              <a:tabLst>
                <a:tab pos="137160" algn="l"/>
              </a:tabLst>
            </a:pPr>
            <a:r>
              <a:rPr b="0" spc="-10" dirty="0">
                <a:latin typeface="Constantia"/>
                <a:cs typeface="Constantia"/>
              </a:rPr>
              <a:t>спортсмен неточно </a:t>
            </a:r>
            <a:r>
              <a:rPr b="0" dirty="0">
                <a:latin typeface="Constantia"/>
                <a:cs typeface="Constantia"/>
              </a:rPr>
              <a:t>и </a:t>
            </a:r>
            <a:r>
              <a:rPr b="0" spc="-10" dirty="0">
                <a:latin typeface="Constantia"/>
                <a:cs typeface="Constantia"/>
              </a:rPr>
              <a:t>некорректно </a:t>
            </a:r>
            <a:r>
              <a:rPr b="0" spc="-5" dirty="0">
                <a:latin typeface="Constantia"/>
                <a:cs typeface="Constantia"/>
              </a:rPr>
              <a:t>указывает</a:t>
            </a:r>
            <a:r>
              <a:rPr b="0" spc="-280" dirty="0">
                <a:latin typeface="Constantia"/>
                <a:cs typeface="Constantia"/>
              </a:rPr>
              <a:t> </a:t>
            </a:r>
            <a:r>
              <a:rPr b="0" spc="-5" dirty="0">
                <a:latin typeface="Constantia"/>
                <a:cs typeface="Constantia"/>
              </a:rPr>
              <a:t>информацию.</a:t>
            </a:r>
          </a:p>
          <a:p>
            <a:pPr marL="1905">
              <a:lnSpc>
                <a:spcPct val="100000"/>
              </a:lnSpc>
              <a:spcBef>
                <a:spcPts val="40"/>
              </a:spcBef>
            </a:pPr>
            <a:endParaRPr sz="2000">
              <a:latin typeface="Times New Roman"/>
              <a:cs typeface="Times New Roman"/>
            </a:endParaRPr>
          </a:p>
          <a:p>
            <a:pPr marL="357505" marR="5080" indent="-3429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Пропущенный </a:t>
            </a:r>
            <a:r>
              <a:rPr spc="-5" dirty="0"/>
              <a:t>тест: </a:t>
            </a:r>
            <a:r>
              <a:rPr b="0" spc="-10" dirty="0">
                <a:latin typeface="Constantia"/>
                <a:cs typeface="Constantia"/>
              </a:rPr>
              <a:t>отсутствие спортсмена </a:t>
            </a:r>
            <a:r>
              <a:rPr b="0" dirty="0">
                <a:latin typeface="Constantia"/>
                <a:cs typeface="Constantia"/>
              </a:rPr>
              <a:t>по </a:t>
            </a:r>
            <a:r>
              <a:rPr b="0" spc="-5" dirty="0">
                <a:latin typeface="Constantia"/>
                <a:cs typeface="Constantia"/>
              </a:rPr>
              <a:t>указанному </a:t>
            </a:r>
            <a:r>
              <a:rPr b="0" dirty="0">
                <a:latin typeface="Constantia"/>
                <a:cs typeface="Constantia"/>
              </a:rPr>
              <a:t>адресу </a:t>
            </a:r>
            <a:r>
              <a:rPr b="0" spc="-5" dirty="0">
                <a:latin typeface="Constantia"/>
                <a:cs typeface="Constantia"/>
              </a:rPr>
              <a:t>во время  </a:t>
            </a:r>
            <a:r>
              <a:rPr b="0" spc="-20" dirty="0">
                <a:latin typeface="Constantia"/>
                <a:cs typeface="Constantia"/>
              </a:rPr>
              <a:t>одночасового</a:t>
            </a:r>
            <a:r>
              <a:rPr b="0" spc="-75" dirty="0">
                <a:latin typeface="Constantia"/>
                <a:cs typeface="Constantia"/>
              </a:rPr>
              <a:t> </a:t>
            </a:r>
            <a:r>
              <a:rPr b="0" spc="-5" dirty="0">
                <a:latin typeface="Constantia"/>
                <a:cs typeface="Constantia"/>
              </a:rPr>
              <a:t>интервала.</a:t>
            </a:r>
          </a:p>
        </p:txBody>
      </p:sp>
      <p:sp>
        <p:nvSpPr>
          <p:cNvPr id="4" name="object 4"/>
          <p:cNvSpPr/>
          <p:nvPr/>
        </p:nvSpPr>
        <p:spPr>
          <a:xfrm>
            <a:off x="683564" y="1628775"/>
            <a:ext cx="7920990" cy="1008380"/>
          </a:xfrm>
          <a:custGeom>
            <a:avLst/>
            <a:gdLst/>
            <a:ahLst/>
            <a:cxnLst/>
            <a:rect l="l" t="t" r="r" b="b"/>
            <a:pathLst>
              <a:path w="7920990" h="1008380">
                <a:moveTo>
                  <a:pt x="0" y="168021"/>
                </a:moveTo>
                <a:lnTo>
                  <a:pt x="6002" y="123384"/>
                </a:lnTo>
                <a:lnTo>
                  <a:pt x="22941" y="83255"/>
                </a:lnTo>
                <a:lnTo>
                  <a:pt x="49215" y="49244"/>
                </a:lnTo>
                <a:lnTo>
                  <a:pt x="83221" y="22958"/>
                </a:lnTo>
                <a:lnTo>
                  <a:pt x="123357" y="6007"/>
                </a:lnTo>
                <a:lnTo>
                  <a:pt x="168021" y="0"/>
                </a:lnTo>
                <a:lnTo>
                  <a:pt x="7752918" y="0"/>
                </a:lnTo>
                <a:lnTo>
                  <a:pt x="7797555" y="6007"/>
                </a:lnTo>
                <a:lnTo>
                  <a:pt x="7837683" y="22958"/>
                </a:lnTo>
                <a:lnTo>
                  <a:pt x="7871694" y="49244"/>
                </a:lnTo>
                <a:lnTo>
                  <a:pt x="7897980" y="83255"/>
                </a:lnTo>
                <a:lnTo>
                  <a:pt x="7914931" y="123384"/>
                </a:lnTo>
                <a:lnTo>
                  <a:pt x="7920939" y="168021"/>
                </a:lnTo>
                <a:lnTo>
                  <a:pt x="7920939" y="840104"/>
                </a:lnTo>
                <a:lnTo>
                  <a:pt x="7914931" y="884786"/>
                </a:lnTo>
                <a:lnTo>
                  <a:pt x="7897980" y="924926"/>
                </a:lnTo>
                <a:lnTo>
                  <a:pt x="7871694" y="958929"/>
                </a:lnTo>
                <a:lnTo>
                  <a:pt x="7837683" y="985195"/>
                </a:lnTo>
                <a:lnTo>
                  <a:pt x="7797555" y="1002127"/>
                </a:lnTo>
                <a:lnTo>
                  <a:pt x="7752918" y="1008126"/>
                </a:lnTo>
                <a:lnTo>
                  <a:pt x="168021" y="1008126"/>
                </a:lnTo>
                <a:lnTo>
                  <a:pt x="123357" y="1002127"/>
                </a:lnTo>
                <a:lnTo>
                  <a:pt x="83221" y="985195"/>
                </a:lnTo>
                <a:lnTo>
                  <a:pt x="49215" y="958929"/>
                </a:lnTo>
                <a:lnTo>
                  <a:pt x="22941" y="924926"/>
                </a:lnTo>
                <a:lnTo>
                  <a:pt x="6002" y="884786"/>
                </a:lnTo>
                <a:lnTo>
                  <a:pt x="0" y="840104"/>
                </a:lnTo>
                <a:lnTo>
                  <a:pt x="0" y="168021"/>
                </a:lnTo>
                <a:close/>
              </a:path>
            </a:pathLst>
          </a:custGeom>
          <a:ln w="25400">
            <a:solidFill>
              <a:srgbClr val="1DA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11783" y="1831085"/>
            <a:ext cx="766825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607945" algn="l"/>
                <a:tab pos="3923665" algn="l"/>
                <a:tab pos="4801235" algn="l"/>
                <a:tab pos="6250940" algn="l"/>
                <a:tab pos="6494780" algn="l"/>
              </a:tabLst>
            </a:pPr>
            <a:r>
              <a:rPr sz="1800" spc="-5" dirty="0">
                <a:latin typeface="Constantia"/>
                <a:cs typeface="Constantia"/>
              </a:rPr>
              <a:t>Любое </a:t>
            </a:r>
            <a:r>
              <a:rPr sz="1800" spc="100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сочетание </a:t>
            </a:r>
            <a:r>
              <a:rPr sz="1800" spc="11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трех	</a:t>
            </a:r>
            <a:r>
              <a:rPr sz="1800" spc="-10" dirty="0">
                <a:latin typeface="Constantia"/>
                <a:cs typeface="Constantia"/>
              </a:rPr>
              <a:t>нарушений	</a:t>
            </a:r>
            <a:r>
              <a:rPr sz="1800" spc="-5" dirty="0">
                <a:latin typeface="Constantia"/>
                <a:cs typeface="Constantia"/>
              </a:rPr>
              <a:t>правил	доступности	</a:t>
            </a:r>
            <a:r>
              <a:rPr sz="1800" dirty="0">
                <a:latin typeface="Constantia"/>
                <a:cs typeface="Constantia"/>
              </a:rPr>
              <a:t>в	</a:t>
            </a:r>
            <a:r>
              <a:rPr sz="1800" spc="-5" dirty="0">
                <a:latin typeface="Constantia"/>
                <a:cs typeface="Constantia"/>
              </a:rPr>
              <a:t>течение </a:t>
            </a:r>
            <a:r>
              <a:rPr sz="1800" b="1" dirty="0">
                <a:latin typeface="Constantia"/>
                <a:cs typeface="Constantia"/>
              </a:rPr>
              <a:t>12  </a:t>
            </a:r>
            <a:r>
              <a:rPr sz="1800" b="1" spc="-5" dirty="0">
                <a:latin typeface="Constantia"/>
                <a:cs typeface="Constantia"/>
              </a:rPr>
              <a:t>месяцев </a:t>
            </a:r>
            <a:r>
              <a:rPr sz="1800" spc="-15" dirty="0">
                <a:latin typeface="Constantia"/>
                <a:cs typeface="Constantia"/>
              </a:rPr>
              <a:t>является </a:t>
            </a:r>
            <a:r>
              <a:rPr sz="1800" spc="-10" dirty="0">
                <a:latin typeface="Constantia"/>
                <a:cs typeface="Constantia"/>
              </a:rPr>
              <a:t>нарушением </a:t>
            </a:r>
            <a:r>
              <a:rPr sz="1800" spc="-5" dirty="0">
                <a:latin typeface="Constantia"/>
                <a:cs typeface="Constantia"/>
              </a:rPr>
              <a:t>антидопинговых</a:t>
            </a:r>
            <a:r>
              <a:rPr sz="1800" spc="-19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правил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5464" y="196672"/>
            <a:ext cx="5513705" cy="468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ИЗМЕНЕНИЕ</a:t>
            </a:r>
            <a:r>
              <a:rPr spc="-105" dirty="0"/>
              <a:t> </a:t>
            </a:r>
            <a:r>
              <a:rPr spc="0" dirty="0"/>
              <a:t>ИНФОРМАЦИИ</a:t>
            </a:r>
          </a:p>
        </p:txBody>
      </p:sp>
      <p:sp>
        <p:nvSpPr>
          <p:cNvPr id="3" name="object 3"/>
          <p:cNvSpPr/>
          <p:nvPr/>
        </p:nvSpPr>
        <p:spPr>
          <a:xfrm>
            <a:off x="5580126" y="3860800"/>
            <a:ext cx="2376424" cy="2349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575300" y="3856037"/>
            <a:ext cx="2386330" cy="2359025"/>
          </a:xfrm>
          <a:custGeom>
            <a:avLst/>
            <a:gdLst/>
            <a:ahLst/>
            <a:cxnLst/>
            <a:rect l="l" t="t" r="r" b="b"/>
            <a:pathLst>
              <a:path w="2386329" h="2359025">
                <a:moveTo>
                  <a:pt x="0" y="2359025"/>
                </a:moveTo>
                <a:lnTo>
                  <a:pt x="2385949" y="2359025"/>
                </a:lnTo>
                <a:lnTo>
                  <a:pt x="2385949" y="0"/>
                </a:lnTo>
                <a:lnTo>
                  <a:pt x="0" y="0"/>
                </a:lnTo>
                <a:lnTo>
                  <a:pt x="0" y="2359025"/>
                </a:lnTo>
                <a:close/>
              </a:path>
            </a:pathLst>
          </a:custGeom>
          <a:ln w="9525">
            <a:solidFill>
              <a:srgbClr val="375F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4764" y="1143761"/>
            <a:ext cx="8056245" cy="4290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61340" marR="5080" algn="ctr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onstantia"/>
                <a:cs typeface="Constantia"/>
              </a:rPr>
              <a:t>Посредством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базы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данных</a:t>
            </a:r>
            <a:r>
              <a:rPr sz="1800" spc="-50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ADAMS,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либо</a:t>
            </a:r>
            <a:r>
              <a:rPr sz="1800" spc="-105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другой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системы,</a:t>
            </a:r>
            <a:r>
              <a:rPr sz="1800" spc="-50" dirty="0">
                <a:latin typeface="Constantia"/>
                <a:cs typeface="Constantia"/>
              </a:rPr>
              <a:t> </a:t>
            </a:r>
            <a:r>
              <a:rPr sz="1800" spc="-20" dirty="0">
                <a:latin typeface="Constantia"/>
                <a:cs typeface="Constantia"/>
              </a:rPr>
              <a:t>используемой  </a:t>
            </a:r>
            <a:r>
              <a:rPr sz="1800" spc="-5" dirty="0">
                <a:latin typeface="Constantia"/>
                <a:cs typeface="Constantia"/>
              </a:rPr>
              <a:t>антидопинговым </a:t>
            </a:r>
            <a:r>
              <a:rPr sz="1800" spc="-10" dirty="0">
                <a:latin typeface="Constantia"/>
                <a:cs typeface="Constantia"/>
              </a:rPr>
              <a:t>агентством, </a:t>
            </a:r>
            <a:r>
              <a:rPr sz="1800" dirty="0">
                <a:latin typeface="Constantia"/>
                <a:cs typeface="Constantia"/>
              </a:rPr>
              <a:t>в </a:t>
            </a:r>
            <a:r>
              <a:rPr sz="1800" spc="-50" dirty="0">
                <a:latin typeface="Constantia"/>
                <a:cs typeface="Constantia"/>
              </a:rPr>
              <a:t>пул </a:t>
            </a:r>
            <a:r>
              <a:rPr sz="1800" spc="-5" dirty="0">
                <a:latin typeface="Constantia"/>
                <a:cs typeface="Constantia"/>
              </a:rPr>
              <a:t>тестирования </a:t>
            </a:r>
            <a:r>
              <a:rPr sz="1800" spc="-20" dirty="0">
                <a:latin typeface="Constantia"/>
                <a:cs typeface="Constantia"/>
              </a:rPr>
              <a:t>которого </a:t>
            </a:r>
            <a:r>
              <a:rPr sz="1800" spc="-25" dirty="0">
                <a:latin typeface="Constantia"/>
                <a:cs typeface="Constantia"/>
              </a:rPr>
              <a:t>входит  </a:t>
            </a:r>
            <a:r>
              <a:rPr sz="1800" spc="-10" dirty="0">
                <a:latin typeface="Constantia"/>
                <a:cs typeface="Constantia"/>
              </a:rPr>
              <a:t>спортсмен</a:t>
            </a:r>
            <a:endParaRPr sz="1800">
              <a:latin typeface="Constantia"/>
              <a:cs typeface="Constantia"/>
            </a:endParaRPr>
          </a:p>
          <a:p>
            <a:pPr marL="549910" algn="ctr">
              <a:lnSpc>
                <a:spcPct val="100000"/>
              </a:lnSpc>
              <a:spcBef>
                <a:spcPts val="1320"/>
              </a:spcBef>
            </a:pPr>
            <a:r>
              <a:rPr sz="1800" dirty="0">
                <a:latin typeface="Constantia"/>
                <a:cs typeface="Constantia"/>
              </a:rPr>
              <a:t>– </a:t>
            </a:r>
            <a:r>
              <a:rPr sz="1800" spc="-5" dirty="0">
                <a:latin typeface="Constantia"/>
                <a:cs typeface="Constantia"/>
              </a:rPr>
              <a:t>online </a:t>
            </a:r>
            <a:r>
              <a:rPr sz="1800" dirty="0">
                <a:latin typeface="Constantia"/>
                <a:cs typeface="Constantia"/>
              </a:rPr>
              <a:t>программа, </a:t>
            </a:r>
            <a:r>
              <a:rPr sz="1800" spc="-15" dirty="0">
                <a:latin typeface="Constantia"/>
                <a:cs typeface="Constantia"/>
              </a:rPr>
              <a:t>которой</a:t>
            </a:r>
            <a:r>
              <a:rPr sz="1800" spc="-210" dirty="0">
                <a:latin typeface="Constantia"/>
                <a:cs typeface="Constantia"/>
              </a:rPr>
              <a:t> </a:t>
            </a:r>
            <a:r>
              <a:rPr sz="1800" spc="-20" dirty="0">
                <a:latin typeface="Constantia"/>
                <a:cs typeface="Constantia"/>
              </a:rPr>
              <a:t>пользуются:</a:t>
            </a:r>
            <a:endParaRPr sz="1800">
              <a:latin typeface="Constantia"/>
              <a:cs typeface="Constantia"/>
            </a:endParaRPr>
          </a:p>
          <a:p>
            <a:pPr marL="491490" indent="-129539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492125" algn="l"/>
              </a:tabLst>
            </a:pPr>
            <a:r>
              <a:rPr sz="1800" spc="-10" dirty="0">
                <a:latin typeface="Constantia"/>
                <a:cs typeface="Constantia"/>
              </a:rPr>
              <a:t>спортсмены</a:t>
            </a:r>
            <a:endParaRPr sz="1800">
              <a:latin typeface="Constantia"/>
              <a:cs typeface="Constantia"/>
            </a:endParaRPr>
          </a:p>
          <a:p>
            <a:pPr marL="492759" indent="-130810">
              <a:lnSpc>
                <a:spcPct val="100000"/>
              </a:lnSpc>
              <a:buFont typeface="Arial"/>
              <a:buChar char="•"/>
              <a:tabLst>
                <a:tab pos="493395" algn="l"/>
              </a:tabLst>
            </a:pPr>
            <a:r>
              <a:rPr sz="1800" spc="-10" dirty="0">
                <a:latin typeface="Constantia"/>
                <a:cs typeface="Constantia"/>
              </a:rPr>
              <a:t>представители </a:t>
            </a:r>
            <a:r>
              <a:rPr sz="1800" spc="-5" dirty="0">
                <a:latin typeface="Constantia"/>
                <a:cs typeface="Constantia"/>
              </a:rPr>
              <a:t>национальных антидопинговых</a:t>
            </a:r>
            <a:r>
              <a:rPr sz="1800" spc="-220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организаций</a:t>
            </a:r>
            <a:endParaRPr sz="1800">
              <a:latin typeface="Constantia"/>
              <a:cs typeface="Constantia"/>
            </a:endParaRPr>
          </a:p>
          <a:p>
            <a:pPr marL="492759" indent="-130810">
              <a:lnSpc>
                <a:spcPct val="100000"/>
              </a:lnSpc>
              <a:buFont typeface="Arial"/>
              <a:buChar char="•"/>
              <a:tabLst>
                <a:tab pos="493395" algn="l"/>
              </a:tabLst>
            </a:pPr>
            <a:r>
              <a:rPr sz="1800" spc="-10" dirty="0">
                <a:latin typeface="Constantia"/>
                <a:cs typeface="Constantia"/>
              </a:rPr>
              <a:t>представители международных </a:t>
            </a:r>
            <a:r>
              <a:rPr sz="1800" spc="-5" dirty="0">
                <a:latin typeface="Constantia"/>
                <a:cs typeface="Constantia"/>
              </a:rPr>
              <a:t>спортивных</a:t>
            </a:r>
            <a:r>
              <a:rPr sz="1800" spc="-225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федераций</a:t>
            </a:r>
            <a:endParaRPr sz="1800">
              <a:latin typeface="Constantia"/>
              <a:cs typeface="Constantia"/>
            </a:endParaRPr>
          </a:p>
          <a:p>
            <a:pPr marL="491490" indent="-129539">
              <a:lnSpc>
                <a:spcPct val="100000"/>
              </a:lnSpc>
              <a:buFont typeface="Arial"/>
              <a:buChar char="•"/>
              <a:tabLst>
                <a:tab pos="492125" algn="l"/>
              </a:tabLst>
            </a:pPr>
            <a:r>
              <a:rPr sz="1800" spc="-20" dirty="0">
                <a:latin typeface="Constantia"/>
                <a:cs typeface="Constantia"/>
              </a:rPr>
              <a:t>сотрудники</a:t>
            </a:r>
            <a:r>
              <a:rPr sz="1800" spc="-35" dirty="0">
                <a:latin typeface="Constantia"/>
                <a:cs typeface="Constantia"/>
              </a:rPr>
              <a:t> </a:t>
            </a:r>
            <a:r>
              <a:rPr sz="1800" spc="10" dirty="0">
                <a:latin typeface="Constantia"/>
                <a:cs typeface="Constantia"/>
              </a:rPr>
              <a:t>ВАДА</a:t>
            </a:r>
            <a:endParaRPr sz="1800">
              <a:latin typeface="Constantia"/>
              <a:cs typeface="Constantia"/>
            </a:endParaRPr>
          </a:p>
          <a:p>
            <a:pPr marL="491490" indent="-129539">
              <a:lnSpc>
                <a:spcPct val="100000"/>
              </a:lnSpc>
              <a:buFont typeface="Arial"/>
              <a:buChar char="•"/>
              <a:tabLst>
                <a:tab pos="492125" algn="l"/>
              </a:tabLst>
            </a:pPr>
            <a:r>
              <a:rPr sz="1800" spc="-5" dirty="0">
                <a:latin typeface="Constantia"/>
                <a:cs typeface="Constantia"/>
              </a:rPr>
              <a:t>специалисты аккредитованных</a:t>
            </a:r>
            <a:r>
              <a:rPr sz="1800" spc="-204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лабораторий</a:t>
            </a:r>
            <a:endParaRPr sz="18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50">
              <a:latin typeface="Times New Roman"/>
              <a:cs typeface="Times New Roman"/>
            </a:endParaRPr>
          </a:p>
          <a:p>
            <a:pPr marR="3510279" algn="ctr">
              <a:lnSpc>
                <a:spcPct val="100000"/>
              </a:lnSpc>
            </a:pPr>
            <a:r>
              <a:rPr sz="1800" spc="-10" dirty="0">
                <a:latin typeface="Constantia"/>
                <a:cs typeface="Constantia"/>
              </a:rPr>
              <a:t>Видеоинструкция</a:t>
            </a:r>
            <a:endParaRPr sz="1800">
              <a:latin typeface="Constantia"/>
              <a:cs typeface="Constantia"/>
            </a:endParaRPr>
          </a:p>
          <a:p>
            <a:pPr marR="3509645" algn="ctr">
              <a:lnSpc>
                <a:spcPct val="100000"/>
              </a:lnSpc>
            </a:pPr>
            <a:r>
              <a:rPr sz="1800" dirty="0">
                <a:latin typeface="Constantia"/>
                <a:cs typeface="Constantia"/>
              </a:rPr>
              <a:t>по </a:t>
            </a:r>
            <a:r>
              <a:rPr sz="1800" spc="-10" dirty="0">
                <a:latin typeface="Constantia"/>
                <a:cs typeface="Constantia"/>
              </a:rPr>
              <a:t>предоставлению </a:t>
            </a:r>
            <a:r>
              <a:rPr sz="1800" dirty="0">
                <a:latin typeface="Constantia"/>
                <a:cs typeface="Constantia"/>
              </a:rPr>
              <a:t>информации в</a:t>
            </a:r>
            <a:r>
              <a:rPr sz="1800" spc="-325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ADAMS:</a:t>
            </a:r>
            <a:endParaRPr sz="1800">
              <a:latin typeface="Constantia"/>
              <a:cs typeface="Constantia"/>
            </a:endParaRPr>
          </a:p>
          <a:p>
            <a:pPr marR="3512185" algn="ctr">
              <a:lnSpc>
                <a:spcPct val="100000"/>
              </a:lnSpc>
            </a:pPr>
            <a:r>
              <a:rPr sz="1800" spc="-5" dirty="0">
                <a:latin typeface="Constantia"/>
                <a:cs typeface="Constantia"/>
              </a:rPr>
              <a:t>сайт </a:t>
            </a:r>
            <a:r>
              <a:rPr sz="1800" spc="-50" dirty="0">
                <a:latin typeface="Constantia"/>
                <a:cs typeface="Constantia"/>
              </a:rPr>
              <a:t>РАА </a:t>
            </a:r>
            <a:r>
              <a:rPr sz="1800" spc="-5" dirty="0">
                <a:latin typeface="Constantia"/>
                <a:cs typeface="Constantia"/>
              </a:rPr>
              <a:t>«РУСАДА»</a:t>
            </a:r>
            <a:r>
              <a:rPr sz="1800" spc="-5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-</a:t>
            </a:r>
            <a:endParaRPr sz="1800">
              <a:latin typeface="Constantia"/>
              <a:cs typeface="Constantia"/>
            </a:endParaRPr>
          </a:p>
          <a:p>
            <a:pPr marR="3512185" algn="ctr">
              <a:lnSpc>
                <a:spcPct val="100000"/>
              </a:lnSpc>
            </a:pPr>
            <a:r>
              <a:rPr sz="1800" spc="-15" dirty="0">
                <a:latin typeface="Constantia"/>
                <a:cs typeface="Constantia"/>
              </a:rPr>
              <a:t>раздел </a:t>
            </a:r>
            <a:r>
              <a:rPr sz="1800" spc="-5" dirty="0">
                <a:latin typeface="Constantia"/>
                <a:cs typeface="Constantia"/>
              </a:rPr>
              <a:t>«Информация 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180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местонахождении»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95287" y="2060575"/>
            <a:ext cx="1857375" cy="4286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3608" y="124409"/>
            <a:ext cx="5502275" cy="468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КАК </a:t>
            </a:r>
            <a:r>
              <a:rPr spc="-10" dirty="0"/>
              <a:t>ЗАЙТИ </a:t>
            </a:r>
            <a:r>
              <a:rPr dirty="0"/>
              <a:t>НА САЙТ</a:t>
            </a:r>
            <a:r>
              <a:rPr spc="-290" dirty="0"/>
              <a:t> </a:t>
            </a:r>
            <a:r>
              <a:rPr spc="-20" dirty="0"/>
              <a:t>ADAMS?</a:t>
            </a:r>
          </a:p>
        </p:txBody>
      </p:sp>
      <p:sp>
        <p:nvSpPr>
          <p:cNvPr id="3" name="object 3"/>
          <p:cNvSpPr/>
          <p:nvPr/>
        </p:nvSpPr>
        <p:spPr>
          <a:xfrm>
            <a:off x="539750" y="1341374"/>
            <a:ext cx="3517900" cy="2447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4987" y="1336675"/>
            <a:ext cx="3527425" cy="2457450"/>
          </a:xfrm>
          <a:custGeom>
            <a:avLst/>
            <a:gdLst/>
            <a:ahLst/>
            <a:cxnLst/>
            <a:rect l="l" t="t" r="r" b="b"/>
            <a:pathLst>
              <a:path w="3527425" h="2457450">
                <a:moveTo>
                  <a:pt x="0" y="2457450"/>
                </a:moveTo>
                <a:lnTo>
                  <a:pt x="3527425" y="2457450"/>
                </a:lnTo>
                <a:lnTo>
                  <a:pt x="3527425" y="0"/>
                </a:lnTo>
                <a:lnTo>
                  <a:pt x="0" y="0"/>
                </a:lnTo>
                <a:lnTo>
                  <a:pt x="0" y="2457450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95801" y="4292536"/>
            <a:ext cx="2012950" cy="17288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990975" y="4287773"/>
            <a:ext cx="2022475" cy="1738630"/>
          </a:xfrm>
          <a:custGeom>
            <a:avLst/>
            <a:gdLst/>
            <a:ahLst/>
            <a:cxnLst/>
            <a:rect l="l" t="t" r="r" b="b"/>
            <a:pathLst>
              <a:path w="2022475" h="1738629">
                <a:moveTo>
                  <a:pt x="0" y="1738376"/>
                </a:moveTo>
                <a:lnTo>
                  <a:pt x="2022475" y="1738376"/>
                </a:lnTo>
                <a:lnTo>
                  <a:pt x="2022475" y="0"/>
                </a:lnTo>
                <a:lnTo>
                  <a:pt x="0" y="0"/>
                </a:lnTo>
                <a:lnTo>
                  <a:pt x="0" y="1738376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9750" y="4005326"/>
            <a:ext cx="2901950" cy="22430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4987" y="4000563"/>
            <a:ext cx="2911475" cy="2252980"/>
          </a:xfrm>
          <a:custGeom>
            <a:avLst/>
            <a:gdLst/>
            <a:ahLst/>
            <a:cxnLst/>
            <a:rect l="l" t="t" r="r" b="b"/>
            <a:pathLst>
              <a:path w="2911475" h="2252979">
                <a:moveTo>
                  <a:pt x="0" y="2252599"/>
                </a:moveTo>
                <a:lnTo>
                  <a:pt x="2911475" y="2252599"/>
                </a:lnTo>
                <a:lnTo>
                  <a:pt x="2911475" y="0"/>
                </a:lnTo>
                <a:lnTo>
                  <a:pt x="0" y="0"/>
                </a:lnTo>
                <a:lnTo>
                  <a:pt x="0" y="2252599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32426" y="1700148"/>
            <a:ext cx="2633599" cy="18002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927600" y="1695450"/>
            <a:ext cx="2643505" cy="1809750"/>
          </a:xfrm>
          <a:custGeom>
            <a:avLst/>
            <a:gdLst/>
            <a:ahLst/>
            <a:cxnLst/>
            <a:rect l="l" t="t" r="r" b="b"/>
            <a:pathLst>
              <a:path w="2643504" h="1809750">
                <a:moveTo>
                  <a:pt x="0" y="1809750"/>
                </a:moveTo>
                <a:lnTo>
                  <a:pt x="2643124" y="1809750"/>
                </a:lnTo>
                <a:lnTo>
                  <a:pt x="2643124" y="0"/>
                </a:lnTo>
                <a:lnTo>
                  <a:pt x="0" y="0"/>
                </a:lnTo>
                <a:lnTo>
                  <a:pt x="0" y="1809750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88125" y="4508500"/>
            <a:ext cx="1655826" cy="11318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583298" y="4503737"/>
            <a:ext cx="1665605" cy="1141730"/>
          </a:xfrm>
          <a:custGeom>
            <a:avLst/>
            <a:gdLst/>
            <a:ahLst/>
            <a:cxnLst/>
            <a:rect l="l" t="t" r="r" b="b"/>
            <a:pathLst>
              <a:path w="1665604" h="1141729">
                <a:moveTo>
                  <a:pt x="0" y="1141412"/>
                </a:moveTo>
                <a:lnTo>
                  <a:pt x="1665351" y="1141412"/>
                </a:lnTo>
                <a:lnTo>
                  <a:pt x="1665351" y="0"/>
                </a:lnTo>
                <a:lnTo>
                  <a:pt x="0" y="0"/>
                </a:lnTo>
                <a:lnTo>
                  <a:pt x="0" y="1141412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47217" y="781558"/>
            <a:ext cx="44183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375F92"/>
                </a:solidFill>
                <a:latin typeface="Constantia"/>
                <a:cs typeface="Constantia"/>
              </a:rPr>
              <a:t>https://adams.wada-ama.org/adams</a:t>
            </a:r>
            <a:r>
              <a:rPr sz="1800" spc="-10" dirty="0">
                <a:latin typeface="Arial"/>
                <a:cs typeface="Arial"/>
              </a:rPr>
              <a:t>/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211701" y="2421001"/>
            <a:ext cx="576580" cy="215900"/>
          </a:xfrm>
          <a:custGeom>
            <a:avLst/>
            <a:gdLst/>
            <a:ahLst/>
            <a:cxnLst/>
            <a:rect l="l" t="t" r="r" b="b"/>
            <a:pathLst>
              <a:path w="576579" h="215900">
                <a:moveTo>
                  <a:pt x="468249" y="0"/>
                </a:moveTo>
                <a:lnTo>
                  <a:pt x="468249" y="53975"/>
                </a:lnTo>
                <a:lnTo>
                  <a:pt x="0" y="53975"/>
                </a:lnTo>
                <a:lnTo>
                  <a:pt x="0" y="161925"/>
                </a:lnTo>
                <a:lnTo>
                  <a:pt x="468249" y="161925"/>
                </a:lnTo>
                <a:lnTo>
                  <a:pt x="468249" y="215900"/>
                </a:lnTo>
                <a:lnTo>
                  <a:pt x="576199" y="107950"/>
                </a:lnTo>
                <a:lnTo>
                  <a:pt x="468249" y="0"/>
                </a:lnTo>
                <a:close/>
              </a:path>
            </a:pathLst>
          </a:custGeom>
          <a:solidFill>
            <a:srgbClr val="4F81BC">
              <a:alpha val="4784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492500" y="5013325"/>
            <a:ext cx="431800" cy="144780"/>
          </a:xfrm>
          <a:custGeom>
            <a:avLst/>
            <a:gdLst/>
            <a:ahLst/>
            <a:cxnLst/>
            <a:rect l="l" t="t" r="r" b="b"/>
            <a:pathLst>
              <a:path w="431800" h="144779">
                <a:moveTo>
                  <a:pt x="359537" y="0"/>
                </a:moveTo>
                <a:lnTo>
                  <a:pt x="359537" y="36068"/>
                </a:lnTo>
                <a:lnTo>
                  <a:pt x="0" y="36068"/>
                </a:lnTo>
                <a:lnTo>
                  <a:pt x="0" y="108331"/>
                </a:lnTo>
                <a:lnTo>
                  <a:pt x="359537" y="108331"/>
                </a:lnTo>
                <a:lnTo>
                  <a:pt x="359537" y="144399"/>
                </a:lnTo>
                <a:lnTo>
                  <a:pt x="431800" y="72262"/>
                </a:lnTo>
                <a:lnTo>
                  <a:pt x="359537" y="0"/>
                </a:lnTo>
                <a:close/>
              </a:path>
            </a:pathLst>
          </a:custGeom>
          <a:solidFill>
            <a:srgbClr val="4F81BC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084951" y="5013325"/>
            <a:ext cx="431800" cy="144780"/>
          </a:xfrm>
          <a:custGeom>
            <a:avLst/>
            <a:gdLst/>
            <a:ahLst/>
            <a:cxnLst/>
            <a:rect l="l" t="t" r="r" b="b"/>
            <a:pathLst>
              <a:path w="431800" h="144779">
                <a:moveTo>
                  <a:pt x="359537" y="0"/>
                </a:moveTo>
                <a:lnTo>
                  <a:pt x="359537" y="36068"/>
                </a:lnTo>
                <a:lnTo>
                  <a:pt x="0" y="36068"/>
                </a:lnTo>
                <a:lnTo>
                  <a:pt x="0" y="108331"/>
                </a:lnTo>
                <a:lnTo>
                  <a:pt x="359537" y="108331"/>
                </a:lnTo>
                <a:lnTo>
                  <a:pt x="359537" y="144399"/>
                </a:lnTo>
                <a:lnTo>
                  <a:pt x="431800" y="72262"/>
                </a:lnTo>
                <a:lnTo>
                  <a:pt x="359537" y="0"/>
                </a:lnTo>
                <a:close/>
              </a:path>
            </a:pathLst>
          </a:custGeom>
          <a:solidFill>
            <a:srgbClr val="4F81BC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6065" y="313436"/>
            <a:ext cx="2907665" cy="467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АВТОРИЗАЦИЯ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303" y="709041"/>
            <a:ext cx="3856354" cy="5330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51790" indent="-342900">
              <a:lnSpc>
                <a:spcPct val="100000"/>
              </a:lnSpc>
              <a:spcBef>
                <a:spcPts val="100"/>
              </a:spcBef>
              <a:buClr>
                <a:srgbClr val="00AF5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5" dirty="0">
                <a:latin typeface="Constantia"/>
                <a:cs typeface="Constantia"/>
              </a:rPr>
              <a:t>логин </a:t>
            </a:r>
            <a:r>
              <a:rPr sz="2000" dirty="0">
                <a:latin typeface="Constantia"/>
                <a:cs typeface="Constantia"/>
              </a:rPr>
              <a:t>и </a:t>
            </a:r>
            <a:r>
              <a:rPr sz="2000" spc="-5" dirty="0">
                <a:latin typeface="Constantia"/>
                <a:cs typeface="Constantia"/>
              </a:rPr>
              <a:t>временный</a:t>
            </a:r>
            <a:r>
              <a:rPr sz="2000" spc="-260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пароль  </a:t>
            </a:r>
            <a:r>
              <a:rPr sz="2000" dirty="0">
                <a:latin typeface="Constantia"/>
                <a:cs typeface="Constantia"/>
              </a:rPr>
              <a:t>для </a:t>
            </a:r>
            <a:r>
              <a:rPr sz="2000" spc="-30" dirty="0">
                <a:latin typeface="Constantia"/>
                <a:cs typeface="Constantia"/>
              </a:rPr>
              <a:t>входа </a:t>
            </a:r>
            <a:r>
              <a:rPr sz="2000" dirty="0">
                <a:latin typeface="Constantia"/>
                <a:cs typeface="Constantia"/>
              </a:rPr>
              <a:t>в </a:t>
            </a:r>
            <a:r>
              <a:rPr sz="2000" spc="-5" dirty="0">
                <a:latin typeface="Constantia"/>
                <a:cs typeface="Constantia"/>
              </a:rPr>
              <a:t>систему  высылается вместе</a:t>
            </a:r>
            <a:r>
              <a:rPr sz="2000" spc="-21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с</a:t>
            </a:r>
            <a:endParaRPr sz="2000">
              <a:latin typeface="Constantia"/>
              <a:cs typeface="Constantia"/>
            </a:endParaRPr>
          </a:p>
          <a:p>
            <a:pPr marL="355600" marR="77470">
              <a:lnSpc>
                <a:spcPct val="100000"/>
              </a:lnSpc>
            </a:pPr>
            <a:r>
              <a:rPr sz="2000" spc="-5" dirty="0">
                <a:latin typeface="Constantia"/>
                <a:cs typeface="Constantia"/>
              </a:rPr>
              <a:t>уведомлением </a:t>
            </a:r>
            <a:r>
              <a:rPr sz="2000" dirty="0">
                <a:latin typeface="Constantia"/>
                <a:cs typeface="Constantia"/>
              </a:rPr>
              <a:t>о </a:t>
            </a:r>
            <a:r>
              <a:rPr sz="2000" spc="-5" dirty="0">
                <a:latin typeface="Constantia"/>
                <a:cs typeface="Constantia"/>
              </a:rPr>
              <a:t>включении</a:t>
            </a:r>
            <a:r>
              <a:rPr sz="2000" spc="-3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  </a:t>
            </a:r>
            <a:r>
              <a:rPr sz="2000" spc="-55" dirty="0">
                <a:latin typeface="Constantia"/>
                <a:cs typeface="Constantia"/>
              </a:rPr>
              <a:t>пул</a:t>
            </a:r>
            <a:endParaRPr sz="2000">
              <a:latin typeface="Constantia"/>
              <a:cs typeface="Constantia"/>
            </a:endParaRPr>
          </a:p>
          <a:p>
            <a:pPr marL="355600" marR="966469" indent="-342900" algn="just">
              <a:lnSpc>
                <a:spcPct val="100000"/>
              </a:lnSpc>
              <a:spcBef>
                <a:spcPts val="484"/>
              </a:spcBef>
              <a:buClr>
                <a:srgbClr val="00AF50"/>
              </a:buClr>
              <a:buFont typeface="Wingdings"/>
              <a:buChar char=""/>
              <a:tabLst>
                <a:tab pos="355600" algn="l"/>
              </a:tabLst>
            </a:pPr>
            <a:r>
              <a:rPr sz="2000" spc="-5" dirty="0">
                <a:latin typeface="Constantia"/>
                <a:cs typeface="Constantia"/>
              </a:rPr>
              <a:t>новый </a:t>
            </a:r>
            <a:r>
              <a:rPr sz="2000" spc="-20" dirty="0">
                <a:latin typeface="Constantia"/>
                <a:cs typeface="Constantia"/>
              </a:rPr>
              <a:t>пароль</a:t>
            </a:r>
            <a:r>
              <a:rPr sz="2000" spc="-235" dirty="0">
                <a:latin typeface="Constantia"/>
                <a:cs typeface="Constantia"/>
              </a:rPr>
              <a:t> </a:t>
            </a:r>
            <a:r>
              <a:rPr sz="2000" spc="-30" dirty="0">
                <a:latin typeface="Constantia"/>
                <a:cs typeface="Constantia"/>
              </a:rPr>
              <a:t>должен  содержать </a:t>
            </a:r>
            <a:r>
              <a:rPr sz="2000" spc="-5" dirty="0">
                <a:latin typeface="Constantia"/>
                <a:cs typeface="Constantia"/>
              </a:rPr>
              <a:t>минимум</a:t>
            </a:r>
            <a:r>
              <a:rPr sz="2000" spc="-16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8  </a:t>
            </a:r>
            <a:r>
              <a:rPr sz="2000" spc="-15" dirty="0">
                <a:latin typeface="Constantia"/>
                <a:cs typeface="Constantia"/>
              </a:rPr>
              <a:t>символов: большие</a:t>
            </a:r>
            <a:r>
              <a:rPr sz="2000" spc="-2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</a:t>
            </a:r>
            <a:endParaRPr sz="2000">
              <a:latin typeface="Constantia"/>
              <a:cs typeface="Constantia"/>
            </a:endParaRPr>
          </a:p>
          <a:p>
            <a:pPr marL="355600" marR="36830">
              <a:lnSpc>
                <a:spcPct val="100000"/>
              </a:lnSpc>
            </a:pPr>
            <a:r>
              <a:rPr sz="2000" spc="-5" dirty="0">
                <a:latin typeface="Constantia"/>
                <a:cs typeface="Constantia"/>
              </a:rPr>
              <a:t>маленькие </a:t>
            </a:r>
            <a:r>
              <a:rPr sz="2000" spc="-20" dirty="0">
                <a:latin typeface="Constantia"/>
                <a:cs typeface="Constantia"/>
              </a:rPr>
              <a:t>английские</a:t>
            </a:r>
            <a:r>
              <a:rPr sz="2000" spc="-21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буквы,  </a:t>
            </a:r>
            <a:r>
              <a:rPr sz="2000" spc="-5" dirty="0">
                <a:latin typeface="Constantia"/>
                <a:cs typeface="Constantia"/>
              </a:rPr>
              <a:t>цифры, специальные знаки,  </a:t>
            </a:r>
            <a:r>
              <a:rPr sz="2000" spc="-10" dirty="0">
                <a:latin typeface="Constantia"/>
                <a:cs typeface="Constantia"/>
              </a:rPr>
              <a:t>например,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Tyumen88*</a:t>
            </a:r>
            <a:endParaRPr sz="2000">
              <a:latin typeface="Constantia"/>
              <a:cs typeface="Constantia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lr>
                <a:srgbClr val="00AF5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5" dirty="0">
                <a:latin typeface="Constantia"/>
                <a:cs typeface="Constantia"/>
              </a:rPr>
              <a:t>система</a:t>
            </a:r>
            <a:r>
              <a:rPr sz="2000" spc="-12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попросит</a:t>
            </a:r>
            <a:r>
              <a:rPr sz="2000" spc="-14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ответить</a:t>
            </a:r>
            <a:r>
              <a:rPr sz="2000" spc="-14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на</a:t>
            </a:r>
            <a:endParaRPr sz="2000">
              <a:latin typeface="Constantia"/>
              <a:cs typeface="Constantia"/>
            </a:endParaRPr>
          </a:p>
          <a:p>
            <a:pPr marL="355600" marR="759460">
              <a:lnSpc>
                <a:spcPct val="100000"/>
              </a:lnSpc>
            </a:pPr>
            <a:r>
              <a:rPr sz="2000" spc="-5" dirty="0">
                <a:latin typeface="Constantia"/>
                <a:cs typeface="Constantia"/>
              </a:rPr>
              <a:t>три секретных</a:t>
            </a:r>
            <a:r>
              <a:rPr sz="2000" spc="-22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вопроса,  </a:t>
            </a:r>
            <a:r>
              <a:rPr sz="2000" dirty="0">
                <a:latin typeface="Constantia"/>
                <a:cs typeface="Constantia"/>
              </a:rPr>
              <a:t>ответы </a:t>
            </a:r>
            <a:r>
              <a:rPr sz="2000" spc="-5" dirty="0">
                <a:latin typeface="Constantia"/>
                <a:cs typeface="Constantia"/>
              </a:rPr>
              <a:t>на</a:t>
            </a:r>
            <a:r>
              <a:rPr sz="2000" spc="-210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которые</a:t>
            </a:r>
            <a:endParaRPr sz="2000">
              <a:latin typeface="Constantia"/>
              <a:cs typeface="Constantia"/>
            </a:endParaRPr>
          </a:p>
          <a:p>
            <a:pPr marL="355600" marR="94615">
              <a:lnSpc>
                <a:spcPct val="100000"/>
              </a:lnSpc>
            </a:pPr>
            <a:r>
              <a:rPr sz="2000" spc="-20" dirty="0">
                <a:latin typeface="Constantia"/>
                <a:cs typeface="Constantia"/>
              </a:rPr>
              <a:t>необходимо </a:t>
            </a:r>
            <a:r>
              <a:rPr sz="2000" spc="-5" dirty="0">
                <a:latin typeface="Constantia"/>
                <a:cs typeface="Constantia"/>
              </a:rPr>
              <a:t>запомнить</a:t>
            </a:r>
            <a:r>
              <a:rPr sz="2000" spc="-22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(язык  </a:t>
            </a:r>
            <a:r>
              <a:rPr sz="2000" spc="-5" dirty="0">
                <a:latin typeface="Constantia"/>
                <a:cs typeface="Constantia"/>
              </a:rPr>
              <a:t>ответа, </a:t>
            </a:r>
            <a:r>
              <a:rPr sz="2000" spc="-10" dirty="0">
                <a:latin typeface="Constantia"/>
                <a:cs typeface="Constantia"/>
              </a:rPr>
              <a:t>большие/маленькие  буквы 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140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пр.)</a:t>
            </a:r>
            <a:endParaRPr sz="2000">
              <a:latin typeface="Constantia"/>
              <a:cs typeface="Constant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60035" y="2276982"/>
            <a:ext cx="3345179" cy="22866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55209" y="2272157"/>
            <a:ext cx="3354704" cy="2296160"/>
          </a:xfrm>
          <a:custGeom>
            <a:avLst/>
            <a:gdLst/>
            <a:ahLst/>
            <a:cxnLst/>
            <a:rect l="l" t="t" r="r" b="b"/>
            <a:pathLst>
              <a:path w="3354704" h="2296160">
                <a:moveTo>
                  <a:pt x="0" y="2296160"/>
                </a:moveTo>
                <a:lnTo>
                  <a:pt x="3354705" y="2296160"/>
                </a:lnTo>
                <a:lnTo>
                  <a:pt x="3354705" y="0"/>
                </a:lnTo>
                <a:lnTo>
                  <a:pt x="0" y="0"/>
                </a:lnTo>
                <a:lnTo>
                  <a:pt x="0" y="2296160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726</Words>
  <Application>Microsoft Office PowerPoint</Application>
  <PresentationFormat>Экран (4:3)</PresentationFormat>
  <Paragraphs>144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Constantia</vt:lpstr>
      <vt:lpstr>Times New Roman</vt:lpstr>
      <vt:lpstr>Wingdings</vt:lpstr>
      <vt:lpstr>Office Theme</vt:lpstr>
      <vt:lpstr>Предоставление информации  о местоположении в системе  АДАМС</vt:lpstr>
      <vt:lpstr>КТО ПРЕДОСТАВЛЯЕТ ИНФОРМАЦИЮ?</vt:lpstr>
      <vt:lpstr>РЕГИСТРАЦИОННАЯ ФОРМА</vt:lpstr>
      <vt:lpstr>ИНФОРМАЦИЯ</vt:lpstr>
      <vt:lpstr>ЧАСОВОЙ ИНТЕРВАЛ АБСОЛЮТНОЙ  ДОСТУПНОСТИ</vt:lpstr>
      <vt:lpstr>Почему необходимо представлять информацию о местонахождении?</vt:lpstr>
      <vt:lpstr>ИЗМЕНЕНИЕ ИНФОРМАЦИИ</vt:lpstr>
      <vt:lpstr>КАК ЗАЙТИ НА САЙТ ADAMS?</vt:lpstr>
      <vt:lpstr>АВТОРИЗАЦИЯ</vt:lpstr>
      <vt:lpstr>СТРАНИЦА ПРОФИЛЯ</vt:lpstr>
      <vt:lpstr>НАСТРОЙКИ ПРОФИЛЯ</vt:lpstr>
      <vt:lpstr>КАЧЕСТВЕННО ЗАПОЛНЕННЫЙ ПРОФИЛЬ</vt:lpstr>
      <vt:lpstr>Презентация PowerPoint</vt:lpstr>
      <vt:lpstr>Презентация PowerPoint</vt:lpstr>
      <vt:lpstr>Презентация PowerPoint</vt:lpstr>
      <vt:lpstr>ПРЕДОСТАВЛЕНИЕ ИНФОРМАЦИИ О ПЕРЕЕЗДАХ</vt:lpstr>
      <vt:lpstr>ОБРАЩАЕМ ВАШЕ ВНИМАНИЕ</vt:lpstr>
      <vt:lpstr>ТИПИЧНЫЕ ОШИБКИ</vt:lpstr>
      <vt:lpstr>ПРОФИЛЬ ЗАПОЛНЕН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rusada</dc:creator>
  <cp:lastModifiedBy>Сизикова Екатерина Сергеевна</cp:lastModifiedBy>
  <cp:revision>2</cp:revision>
  <dcterms:created xsi:type="dcterms:W3CDTF">2017-11-21T14:20:19Z</dcterms:created>
  <dcterms:modified xsi:type="dcterms:W3CDTF">2018-06-21T14:30:04Z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2017-07-07T00:00:00Z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2017-11-21T00:00:00Z</vt:filetime>
  </property>
</Properties>
</file>